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6e8ff3b920340f9" /><Relationship Type="http://schemas.openxmlformats.org/officeDocument/2006/relationships/extended-properties" Target="/docProps/app.xml" Id="R827ef39c60e748e9" /><Relationship Type="http://schemas.openxmlformats.org/officeDocument/2006/relationships/officeDocument" Target="/ppt/presentation.xml" Id="R6a89e1fef79f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4a3778f064630"/>
  </p:sldMasterIdLst>
  <p:notesMasterIdLst>
    <p:notesMasterId xmlns:r="http://schemas.openxmlformats.org/officeDocument/2006/relationships" r:id="R46e7863bf0a24adb"/>
  </p:notesMasterIdLst>
  <p:sldIdLst>
    <p:sldId xmlns:r="http://schemas.openxmlformats.org/officeDocument/2006/relationships" id="256" r:id="R804e0fb97e854012"/>
    <p:sldId xmlns:r="http://schemas.openxmlformats.org/officeDocument/2006/relationships" id="257" r:id="R03aa230be1b44bf6"/>
    <p:sldId xmlns:r="http://schemas.openxmlformats.org/officeDocument/2006/relationships" id="258" r:id="R30a9816649ec4302"/>
    <p:sldId xmlns:r="http://schemas.openxmlformats.org/officeDocument/2006/relationships" id="259" r:id="R1b04b64b86ff4381"/>
    <p:sldId xmlns:r="http://schemas.openxmlformats.org/officeDocument/2006/relationships" id="260" r:id="R50f12fe35d2949cb"/>
    <p:sldId xmlns:r="http://schemas.openxmlformats.org/officeDocument/2006/relationships" id="261" r:id="Rc24d172030474cab"/>
    <p:sldId xmlns:r="http://schemas.openxmlformats.org/officeDocument/2006/relationships" id="262" r:id="R3b548383431c475b"/>
    <p:sldId xmlns:r="http://schemas.openxmlformats.org/officeDocument/2006/relationships" id="263" r:id="Rc6a469e554fd41f4"/>
    <p:sldId xmlns:r="http://schemas.openxmlformats.org/officeDocument/2006/relationships" id="264" r:id="R0180416775d8437e"/>
    <p:sldId xmlns:r="http://schemas.openxmlformats.org/officeDocument/2006/relationships" id="265" r:id="Rfbe1e19ba37142b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fe577eefae4e60" /><Relationship Type="http://schemas.openxmlformats.org/officeDocument/2006/relationships/slideMaster" Target="/ppt/slideMasters/slideMaster1.xml" Id="R74c4a3778f064630" /><Relationship Type="http://schemas.openxmlformats.org/officeDocument/2006/relationships/notesMaster" Target="/ppt/notesMasters/notesMaster1.xml" Id="R46e7863bf0a24adb" /><Relationship Type="http://schemas.openxmlformats.org/officeDocument/2006/relationships/presProps" Target="/ppt/presProps.xml" Id="R25e753be5dff4ae2" /><Relationship Type="http://schemas.openxmlformats.org/officeDocument/2006/relationships/tableStyles" Target="/ppt/tableStyles.xml" Id="R798173360b554e68" /><Relationship Type="http://schemas.openxmlformats.org/officeDocument/2006/relationships/slide" Target="/ppt/slides/slide1.xml" Id="R804e0fb97e854012" /><Relationship Type="http://schemas.openxmlformats.org/officeDocument/2006/relationships/slide" Target="/ppt/slides/slide2.xml" Id="R03aa230be1b44bf6" /><Relationship Type="http://schemas.openxmlformats.org/officeDocument/2006/relationships/slide" Target="/ppt/slides/slide3.xml" Id="R30a9816649ec4302" /><Relationship Type="http://schemas.openxmlformats.org/officeDocument/2006/relationships/slide" Target="/ppt/slides/slide4.xml" Id="R1b04b64b86ff4381" /><Relationship Type="http://schemas.openxmlformats.org/officeDocument/2006/relationships/slide" Target="/ppt/slides/slide5.xml" Id="R50f12fe35d2949cb" /><Relationship Type="http://schemas.openxmlformats.org/officeDocument/2006/relationships/slide" Target="/ppt/slides/slide6.xml" Id="Rc24d172030474cab" /><Relationship Type="http://schemas.openxmlformats.org/officeDocument/2006/relationships/slide" Target="/ppt/slides/slide7.xml" Id="R3b548383431c475b" /><Relationship Type="http://schemas.openxmlformats.org/officeDocument/2006/relationships/slide" Target="/ppt/slides/slide8.xml" Id="Rc6a469e554fd41f4" /><Relationship Type="http://schemas.openxmlformats.org/officeDocument/2006/relationships/slide" Target="/ppt/slides/slide9.xml" Id="R0180416775d8437e" /><Relationship Type="http://schemas.openxmlformats.org/officeDocument/2006/relationships/slide" Target="/ppt/slides/slide10.xml" Id="Rfbe1e19ba37142b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d130d0e49e0448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2c916ed416c4998" /><Relationship Type="http://schemas.openxmlformats.org/officeDocument/2006/relationships/notesMaster" Target="/ppt/notesMasters/notesMaster1.xml" Id="R52e40c5423aa44b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1e45e77964e4523" /><Relationship Type="http://schemas.openxmlformats.org/officeDocument/2006/relationships/notesMaster" Target="/ppt/notesMasters/notesMaster1.xml" Id="Ra98ef1222ea044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79b4627f51b4e2c" /><Relationship Type="http://schemas.openxmlformats.org/officeDocument/2006/relationships/notesMaster" Target="/ppt/notesMasters/notesMaster1.xml" Id="R824271bedecf40c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590af5d6a9e4561" /><Relationship Type="http://schemas.openxmlformats.org/officeDocument/2006/relationships/notesMaster" Target="/ppt/notesMasters/notesMaster1.xml" Id="R697deb2adfec480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0b2cb7e9de94617" /><Relationship Type="http://schemas.openxmlformats.org/officeDocument/2006/relationships/notesMaster" Target="/ppt/notesMasters/notesMaster1.xml" Id="Re0d8221d11824a2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d38a1d0fff149ea" /><Relationship Type="http://schemas.openxmlformats.org/officeDocument/2006/relationships/notesMaster" Target="/ppt/notesMasters/notesMaster1.xml" Id="R69068fd008d840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8c07e2cbf054bdc" /><Relationship Type="http://schemas.openxmlformats.org/officeDocument/2006/relationships/notesMaster" Target="/ppt/notesMasters/notesMaster1.xml" Id="Rc67014f0476747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866011550c646f6" /><Relationship Type="http://schemas.openxmlformats.org/officeDocument/2006/relationships/notesMaster" Target="/ppt/notesMasters/notesMaster1.xml" Id="R0152e8604e5e478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1f800a78f78401a" /><Relationship Type="http://schemas.openxmlformats.org/officeDocument/2006/relationships/notesMaster" Target="/ppt/notesMasters/notesMaster1.xml" Id="R83e0a305331240f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27b1c5bf379495a" /><Relationship Type="http://schemas.openxmlformats.org/officeDocument/2006/relationships/notesMaster" Target="/ppt/notesMasters/notesMaster1.xml" Id="R2c35247bb5f048e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portfolio positioning and biography, 2026-07-30.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professional direction and location.</a:t>
            </a:r>
          </a:p>
          <a:p xmlns:a="http://schemas.openxmlformats.org/drawingml/2006/main">
            <a:r>
              <a:t>- Instagram: https://www.instagram.com/ziyan.popatia/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biography: Nairobi upbringing, Toronto education, and Lisbon exchange/football experience.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education, professional experience, and portfolio positioning.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Human Performance Coach positioning and 3,000+ people guided metric, 2026-07-30.</a:t>
            </a:r>
          </a:p>
          <a:p xmlns:a="http://schemas.openxmlformats.org/drawingml/2006/main">
            <a:r>
              <a:t>- User-provided Othership, TD Bank, and community facilitation experience.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Zaccaro et al. (2018), slow breathing systematic review: https://doi.org/10.3389/fnhum.2018.00353</a:t>
            </a:r>
          </a:p>
          <a:p xmlns:a="http://schemas.openxmlformats.org/drawingml/2006/main">
            <a:r>
              <a:t>- Balban et al. (2023), randomized controlled breathwork study: https://doi.org/10.1016/j.xcrm.2022.100895</a:t>
            </a:r>
          </a:p>
          <a:p xmlns:a="http://schemas.openxmlformats.org/drawingml/2006/main">
            <a:r>
              <a:t>- User-provided Human Reset concept and coaching approach, 2026-07-30.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Goldsby et al. (2017), observational singing bowl sound meditation study: https://doi.org/10.1177/2156587216668109</a:t>
            </a:r>
          </a:p>
          <a:p xmlns:a="http://schemas.openxmlformats.org/drawingml/2006/main">
            <a:r>
              <a:t>- User-provided Resonance sound-and-breath experience concept, 2026-07-30.</a:t>
            </a:r>
          </a:p>
          <a:p xmlns:a="http://schemas.openxmlformats.org/drawingml/2006/main">
            <a:r>
              <a:t>- User-owned portfolio imagery.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TripArc and Kensington Tours professional experience and current résumé.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positioning for relationship-led sales, partnerships, retreat work, and Circolo/Kalma opportunity.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two-path portfolio direction: retreat facilitation and relationship/partnership development.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57aa743fd4a1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11add2b14743ce" /><Relationship Type="http://schemas.openxmlformats.org/officeDocument/2006/relationships/slideLayout" Target="/ppt/slideLayouts/slideLayout1.xml" Id="Rc1d9cb01a93d4a8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9cb01a93d4a8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c5c4b31a47ca" /><Relationship Type="http://schemas.openxmlformats.org/officeDocument/2006/relationships/notesSlide" Target="/ppt/notesSlides/notesSlide1.xml" Id="Raf5d8bf7068a405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c999b19f46e2" /><Relationship Type="http://schemas.openxmlformats.org/officeDocument/2006/relationships/hyperlink" Target="https://www.instagram.com/ziyan.popatia/" TargetMode="External" Id="Rd281c54878b94f4a" /><Relationship Type="http://schemas.openxmlformats.org/officeDocument/2006/relationships/hyperlink" Target="https://ziyan-popatia-portfolio.ziyan-popatia.chatgpt.site/" TargetMode="External" Id="R66128050d48f4a9a" /><Relationship Type="http://schemas.openxmlformats.org/officeDocument/2006/relationships/notesSlide" Target="/ppt/notesSlides/notesSlide10.xml" Id="R70c55f568fac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33bdb8c0462b" /><Relationship Type="http://schemas.openxmlformats.org/officeDocument/2006/relationships/notesSlide" Target="/ppt/notesSlides/notesSlide2.xml" Id="Reb87bcfb4c7e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c91da65242bd" /><Relationship Type="http://schemas.openxmlformats.org/officeDocument/2006/relationships/notesSlide" Target="/ppt/notesSlides/notesSlide3.xml" Id="R761ad5d43568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2759adc94139" /><Relationship Type="http://schemas.openxmlformats.org/officeDocument/2006/relationships/notesSlide" Target="/ppt/notesSlides/notesSlide4.xml" Id="R82aa9a7f0da6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4141dc004868" /><Relationship Type="http://schemas.openxmlformats.org/officeDocument/2006/relationships/image" Target="/ppt/media/image.png" Id="Rc2b5bbc4f5b3425a" /><Relationship Type="http://schemas.openxmlformats.org/officeDocument/2006/relationships/notesSlide" Target="/ppt/notesSlides/notesSlide5.xml" Id="R41aede5ac013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fe0ce44d4a37" /><Relationship Type="http://schemas.openxmlformats.org/officeDocument/2006/relationships/image" Target="/ppt/media/image2.png" Id="Rb4146580d31d4d0c" /><Relationship Type="http://schemas.openxmlformats.org/officeDocument/2006/relationships/notesSlide" Target="/ppt/notesSlides/notesSlide6.xml" Id="Rd586a545b7fa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58232a96469f" /><Relationship Type="http://schemas.openxmlformats.org/officeDocument/2006/relationships/notesSlide" Target="/ppt/notesSlides/notesSlide7.xml" Id="R26457a4d63b2442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a5d41a3c4b10" /><Relationship Type="http://schemas.openxmlformats.org/officeDocument/2006/relationships/notesSlide" Target="/ppt/notesSlides/notesSlide8.xml" Id="R204b26db88a240a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14e83d674f72" /><Relationship Type="http://schemas.openxmlformats.org/officeDocument/2006/relationships/notesSlide" Target="/ppt/notesSlides/notesSlide9.xml" Id="R0c1a474514cd492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EEE9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cover-rail">
            <a:extLst xmlns:a="http://schemas.openxmlformats.org/drawingml/2006/main">
              <a:ext uri="{FF2B5EF4-FFF2-40B4-BE49-F238E27FC236}">
                <a16:creationId xmlns:a16="http://schemas.microsoft.com/office/drawing/2014/main" id="{70DD356E-0C91-4047-9799-896AB744A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1ACD1C1-5CE1-4D31-AA02-216E26A9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rPr>
              <a:t>HUMAN PERFORMANCE COACH · FACILITATOR · RELATIONSHIP BUILDER</a:t>
            </a:r>
          </a:p>
        </p:txBody>
      </p:sp>
      <p:sp>
        <p:nvSpPr>
          <p:cNvPr id="3" name="cover-title-1">
            <a:extLst xmlns:a="http://schemas.openxmlformats.org/drawingml/2006/main">
              <a:ext uri="{FF2B5EF4-FFF2-40B4-BE49-F238E27FC236}">
                <a16:creationId xmlns:a16="http://schemas.microsoft.com/office/drawing/2014/main" id="{E70DFB85-3417-4900-ABC2-E52D79873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990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54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54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Building relationships</a:t>
            </a:r>
          </a:p>
        </p:txBody>
      </p:sp>
      <p:sp>
        <p:nvSpPr>
          <p:cNvPr id="4" name="cover-title-2">
            <a:extLst xmlns:a="http://schemas.openxmlformats.org/drawingml/2006/main">
              <a:ext uri="{FF2B5EF4-FFF2-40B4-BE49-F238E27FC236}">
                <a16:creationId xmlns:a16="http://schemas.microsoft.com/office/drawing/2014/main" id="{E4DB444F-01D0-4885-B39A-108D95AEF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54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54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that move</a:t>
            </a:r>
          </a:p>
        </p:txBody>
      </p:sp>
      <p:sp>
        <p:nvSpPr>
          <p:cNvPr id="5" name="cover-title-3">
            <a:extLst xmlns:a="http://schemas.openxmlformats.org/drawingml/2006/main">
              <a:ext uri="{FF2B5EF4-FFF2-40B4-BE49-F238E27FC236}">
                <a16:creationId xmlns:a16="http://schemas.microsoft.com/office/drawing/2014/main" id="{C357306D-6D3D-4895-B71F-CE07D2138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286000"/>
            <a:ext cx="4476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5400" b="0" i="1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5400" b="0" i="1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rPr>
              <a:t>people.</a:t>
            </a:r>
          </a:p>
        </p:txBody>
      </p:sp>
      <p:sp>
        <p:nvSpPr>
          <p:cNvPr id="6" name="cover-rule">
            <a:extLst xmlns:a="http://schemas.openxmlformats.org/drawingml/2006/main">
              <a:ext uri="{FF2B5EF4-FFF2-40B4-BE49-F238E27FC236}">
                <a16:creationId xmlns:a16="http://schemas.microsoft.com/office/drawing/2014/main" id="{E39F4A24-93CC-4228-91BE-B8A145575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628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7848"/>
            </a:solidFill>
            <a:prstDash val="solid"/>
          </a:ln>
        </p:spPr>
      </p:sp>
      <p:sp>
        <p:nvSpPr>
          <p:cNvPr id="7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7710583D-2789-4B6F-AE59-A2CD25ECD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63341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Creating environments where people reconnect with themselves,</a:t>
            </a:r>
          </a:p>
          <a:p xmlns:a="http://schemas.openxmlformats.org/drawingml/2006/main">
            <a:pPr algn="l">
              <a:buNone/>
              <a:defRPr sz="18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each other, and what matters most.</a:t>
            </a:r>
          </a:p>
        </p:txBody>
      </p:sp>
      <p:sp>
        <p:nvSpPr>
          <p:cNvPr id="8" name="cover-monogram-field">
            <a:extLst xmlns:a="http://schemas.openxmlformats.org/drawingml/2006/main">
              <a:ext uri="{FF2B5EF4-FFF2-40B4-BE49-F238E27FC236}">
                <a16:creationId xmlns:a16="http://schemas.microsoft.com/office/drawing/2014/main" id="{3D5C46DC-DBD3-4723-A5B0-F6AA1C920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066800"/>
            <a:ext cx="291465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over-monogram">
            <a:extLst xmlns:a="http://schemas.openxmlformats.org/drawingml/2006/main">
              <a:ext uri="{FF2B5EF4-FFF2-40B4-BE49-F238E27FC236}">
                <a16:creationId xmlns:a16="http://schemas.microsoft.com/office/drawing/2014/main" id="{BBCD4007-26D8-44C0-AC2E-C60DF424E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5336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4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64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ZP</a:t>
            </a:r>
          </a:p>
        </p:txBody>
      </p:sp>
      <p:sp>
        <p:nvSpPr>
          <p:cNvPr id="10" name="cover-explorer">
            <a:extLst xmlns:a="http://schemas.openxmlformats.org/drawingml/2006/main">
              <a:ext uri="{FF2B5EF4-FFF2-40B4-BE49-F238E27FC236}">
                <a16:creationId xmlns:a16="http://schemas.microsoft.com/office/drawing/2014/main" id="{B5A7D35B-5F35-4F93-B558-83D736DE8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714750"/>
            <a:ext cx="2533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EXPLORER</a:t>
            </a:r>
          </a:p>
          <a:p xmlns:a="http://schemas.openxmlformats.org/drawingml/2006/main">
            <a:pPr algn="ctr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IN MOTION</a:t>
            </a:r>
          </a:p>
        </p:txBody>
      </p:sp>
      <p:sp>
        <p:nvSpPr>
          <p:cNvPr id="11" name="cover-locations">
            <a:extLst xmlns:a="http://schemas.openxmlformats.org/drawingml/2006/main">
              <a:ext uri="{FF2B5EF4-FFF2-40B4-BE49-F238E27FC236}">
                <a16:creationId xmlns:a16="http://schemas.microsoft.com/office/drawing/2014/main" id="{507C8EC8-767B-47F9-95D3-ED28C7F14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674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rPr>
              <a:t>NAIROBI · TORONTO · LISBON · THE WORLD</a:t>
            </a:r>
          </a:p>
        </p:txBody>
      </p:sp>
    </p:spTree>
    <p:extLst>
      <p:ext uri="{BB962C8B-B14F-4D97-AF65-F5344CB8AC3E}">
        <p14:creationId xmlns:p14="http://schemas.microsoft.com/office/powerpoint/2010/main" val="52664414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71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closing-rail">
            <a:extLst xmlns:a="http://schemas.openxmlformats.org/drawingml/2006/main">
              <a:ext uri="{FF2B5EF4-FFF2-40B4-BE49-F238E27FC236}">
                <a16:creationId xmlns:a16="http://schemas.microsoft.com/office/drawing/2014/main" id="{D9144E7C-4DEE-4CB1-AD62-F833E1CCD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43858E2-94E4-4B59-9995-095341A09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rPr>
              <a:t>LET'S BUILD SOMETHING MEANINGFUL</a:t>
            </a:r>
          </a:p>
        </p:txBody>
      </p:sp>
      <p:sp>
        <p:nvSpPr>
          <p:cNvPr id="3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245B0E1F-ABAD-4380-8988-0D435539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7429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80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480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Have a room,</a:t>
            </a:r>
          </a:p>
          <a:p xmlns:a="http://schemas.openxmlformats.org/drawingml/2006/main">
            <a:pPr algn="l">
              <a:buNone/>
              <a:defRPr sz="480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480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a vision, or an idea?</a:t>
            </a:r>
          </a:p>
        </p:txBody>
      </p:sp>
      <p:sp>
        <p:nvSpPr>
          <p:cNvPr id="4" name="closing-copy">
            <a:extLst xmlns:a="http://schemas.openxmlformats.org/drawingml/2006/main">
              <a:ext uri="{FF2B5EF4-FFF2-40B4-BE49-F238E27FC236}">
                <a16:creationId xmlns:a16="http://schemas.microsoft.com/office/drawing/2014/main" id="{0DE866D3-1ED5-439C-AE32-19F67FA95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657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I am open to conversations around retreats, corporate wellbeing, facilitation, partnerships, and experience-led growth.</a:t>
            </a:r>
          </a:p>
        </p:txBody>
      </p:sp>
      <p:sp>
        <p:nvSpPr>
          <p:cNvPr id="5" name="closing-rule">
            <a:extLst xmlns:a="http://schemas.openxmlformats.org/drawingml/2006/main">
              <a:ext uri="{FF2B5EF4-FFF2-40B4-BE49-F238E27FC236}">
                <a16:creationId xmlns:a16="http://schemas.microsoft.com/office/drawing/2014/main" id="{22BFA854-3EF7-4DFF-B3F5-00901C37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95875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26667"/>
              </a:srgbClr>
            </a:solidFill>
            <a:prstDash val="solid"/>
          </a:ln>
        </p:spPr>
      </p:sp>
      <p:sp>
        <p:nvSpPr>
          <p:cNvPr id="6" name="closing-instagram">
            <a:extLst xmlns:a="http://schemas.openxmlformats.org/drawingml/2006/main">
              <a:ext uri="{FF2B5EF4-FFF2-40B4-BE49-F238E27FC236}">
                <a16:creationId xmlns:a16="http://schemas.microsoft.com/office/drawing/2014/main" id="{1667ABCB-786C-4F83-A468-3CD1CD340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8162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  <a:hlinkClick xmlns:r="http://schemas.openxmlformats.org/officeDocument/2006/relationships" r:id="Rd281c54878b94f4a"/>
              </a:rPr>
              <a:t>INSTAGRAM  ·  @ZIYAN.POPATIA</a:t>
            </a:r>
          </a:p>
        </p:txBody>
      </p:sp>
      <p:sp>
        <p:nvSpPr>
          <p:cNvPr id="7" name="closing-website">
            <a:extLst xmlns:a="http://schemas.openxmlformats.org/drawingml/2006/main">
              <a:ext uri="{FF2B5EF4-FFF2-40B4-BE49-F238E27FC236}">
                <a16:creationId xmlns:a16="http://schemas.microsoft.com/office/drawing/2014/main" id="{298FB6FA-E50F-4FDB-9A97-034DBEE68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  <a:hlinkClick xmlns:r="http://schemas.openxmlformats.org/officeDocument/2006/relationships" r:id="R66128050d48f4a9a"/>
              </a:rPr>
              <a:t>WEBSITE  ·  LIVE PORTFOLIO</a:t>
            </a:r>
          </a:p>
        </p:txBody>
      </p:sp>
      <p:sp>
        <p:nvSpPr>
          <p:cNvPr id="8" name="closing-location">
            <a:extLst xmlns:a="http://schemas.openxmlformats.org/drawingml/2006/main">
              <a:ext uri="{FF2B5EF4-FFF2-40B4-BE49-F238E27FC236}">
                <a16:creationId xmlns:a16="http://schemas.microsoft.com/office/drawing/2014/main" id="{EB53DD37-A056-4F8E-AEF9-E821F9BCA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4837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TORONTO · NAIROBI · LISBON · GLOBAL</a:t>
            </a:r>
          </a:p>
        </p:txBody>
      </p:sp>
      <p:sp>
        <p:nvSpPr>
          <p:cNvPr id="9" name="closing-monogram-field">
            <a:extLst xmlns:a="http://schemas.openxmlformats.org/drawingml/2006/main">
              <a:ext uri="{FF2B5EF4-FFF2-40B4-BE49-F238E27FC236}">
                <a16:creationId xmlns:a16="http://schemas.microsoft.com/office/drawing/2014/main" id="{2E20044F-E560-409A-A94B-FA6992858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066800"/>
            <a:ext cx="291465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losing-monogram">
            <a:extLst xmlns:a="http://schemas.openxmlformats.org/drawingml/2006/main">
              <a:ext uri="{FF2B5EF4-FFF2-40B4-BE49-F238E27FC236}">
                <a16:creationId xmlns:a16="http://schemas.microsoft.com/office/drawing/2014/main" id="{8EA07601-6796-4FF1-981E-117470350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5336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4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64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ZP</a:t>
            </a:r>
          </a:p>
        </p:txBody>
      </p:sp>
      <p:sp>
        <p:nvSpPr>
          <p:cNvPr id="11" name="closing-explorer">
            <a:extLst xmlns:a="http://schemas.openxmlformats.org/drawingml/2006/main">
              <a:ext uri="{FF2B5EF4-FFF2-40B4-BE49-F238E27FC236}">
                <a16:creationId xmlns:a16="http://schemas.microsoft.com/office/drawing/2014/main" id="{D3DDFE00-E0EF-4B79-854E-7369C696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714750"/>
            <a:ext cx="2457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750" b="1" i="0">
                <a:solidFill>
                  <a:srgbClr val="171611">
                    <a:alpha val="6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171611">
                    <a:alpha val="66667"/>
                  </a:srgbClr>
                </a:solidFill>
                <a:latin typeface="Nimbus Sans"/>
                <a:ea typeface="Nimbus Sans"/>
                <a:cs typeface="Nimbus Sans"/>
              </a:rPr>
              <a:t>CREATE TRUST · MOVE WITH PURPOSE</a:t>
            </a:r>
          </a:p>
        </p:txBody>
      </p:sp>
    </p:spTree>
    <p:extLst>
      <p:ext uri="{BB962C8B-B14F-4D97-AF65-F5344CB8AC3E}">
        <p14:creationId xmlns:p14="http://schemas.microsoft.com/office/powerpoint/2010/main" val="79418672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D7C9A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7BE38C69-4A0C-46E8-B08F-A290CB065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1594C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1594C"/>
                </a:solidFill>
                <a:latin typeface="Nimbus Sans"/>
                <a:ea typeface="Nimbus Sans"/>
                <a:cs typeface="Nimbus Sans"/>
              </a:rPr>
              <a:t>01 · THE STORY</a:t>
            </a:r>
          </a:p>
        </p:txBody>
      </p:sp>
      <p:sp>
        <p:nvSpPr>
          <p:cNvPr id="2" name="story-title">
            <a:extLst xmlns:a="http://schemas.openxmlformats.org/drawingml/2006/main">
              <a:ext uri="{FF2B5EF4-FFF2-40B4-BE49-F238E27FC236}">
                <a16:creationId xmlns:a16="http://schemas.microsoft.com/office/drawing/2014/main" id="{05F48B4F-49EA-42E3-BACE-B77EE123E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6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6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An explorer shaped by three places.</a:t>
            </a:r>
          </a:p>
        </p:txBody>
      </p:sp>
      <p:sp>
        <p:nvSpPr>
          <p:cNvPr id="3" name="story-axis">
            <a:extLst xmlns:a="http://schemas.openxmlformats.org/drawingml/2006/main">
              <a:ext uri="{FF2B5EF4-FFF2-40B4-BE49-F238E27FC236}">
                <a16:creationId xmlns:a16="http://schemas.microsoft.com/office/drawing/2014/main" id="{220C281F-D2E2-443D-8DB9-58891CC96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7660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1611">
                <a:alpha val="33333"/>
              </a:srgbClr>
            </a:solidFill>
            <a:prstDash val="solid"/>
          </a:ln>
        </p:spPr>
      </p:sp>
      <p:sp>
        <p:nvSpPr>
          <p:cNvPr id="4" name="NAIROBI-marker">
            <a:extLst xmlns:a="http://schemas.openxmlformats.org/drawingml/2006/main">
              <a:ext uri="{FF2B5EF4-FFF2-40B4-BE49-F238E27FC236}">
                <a16:creationId xmlns:a16="http://schemas.microsoft.com/office/drawing/2014/main" id="{58C5C905-8DEA-4CED-AAD9-D8EF2A624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480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NAIROBI-year">
            <a:extLst xmlns:a="http://schemas.openxmlformats.org/drawingml/2006/main">
              <a:ext uri="{FF2B5EF4-FFF2-40B4-BE49-F238E27FC236}">
                <a16:creationId xmlns:a16="http://schemas.microsoft.com/office/drawing/2014/main" id="{52A011AE-7ADF-4E99-917B-95A6B815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241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rPr>
              <a:t>2003</a:t>
            </a:r>
          </a:p>
        </p:txBody>
      </p:sp>
      <p:sp>
        <p:nvSpPr>
          <p:cNvPr id="6" name="NAIROBI-name">
            <a:extLst xmlns:a="http://schemas.openxmlformats.org/drawingml/2006/main">
              <a:ext uri="{FF2B5EF4-FFF2-40B4-BE49-F238E27FC236}">
                <a16:creationId xmlns:a16="http://schemas.microsoft.com/office/drawing/2014/main" id="{462E5FFC-72F8-4E46-A335-8C4BA95B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957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NAIROBI</a:t>
            </a:r>
          </a:p>
        </p:txBody>
      </p:sp>
      <p:sp>
        <p:nvSpPr>
          <p:cNvPr id="7" name="NAIROBI-copy">
            <a:extLst xmlns:a="http://schemas.openxmlformats.org/drawingml/2006/main">
              <a:ext uri="{FF2B5EF4-FFF2-40B4-BE49-F238E27FC236}">
                <a16:creationId xmlns:a16="http://schemas.microsoft.com/office/drawing/2014/main" id="{20B43A1C-C0D1-4068-9E8D-0B527E8F7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43375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Roots, community,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athletic spirit.</a:t>
            </a:r>
          </a:p>
        </p:txBody>
      </p:sp>
      <p:sp>
        <p:nvSpPr>
          <p:cNvPr id="8" name="TORONTO-marker">
            <a:extLst xmlns:a="http://schemas.openxmlformats.org/drawingml/2006/main">
              <a:ext uri="{FF2B5EF4-FFF2-40B4-BE49-F238E27FC236}">
                <a16:creationId xmlns:a16="http://schemas.microsoft.com/office/drawing/2014/main" id="{4AFC7E4E-08FF-4AA3-82AE-EB77380FD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0480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17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ORONTO-year">
            <a:extLst xmlns:a="http://schemas.openxmlformats.org/drawingml/2006/main">
              <a:ext uri="{FF2B5EF4-FFF2-40B4-BE49-F238E27FC236}">
                <a16:creationId xmlns:a16="http://schemas.microsoft.com/office/drawing/2014/main" id="{784B5882-AD12-4F81-9CE2-BEEEB50F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3241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rPr>
              <a:t>2021</a:t>
            </a:r>
          </a:p>
        </p:txBody>
      </p:sp>
      <p:sp>
        <p:nvSpPr>
          <p:cNvPr id="10" name="TORONTO-name">
            <a:extLst xmlns:a="http://schemas.openxmlformats.org/drawingml/2006/main">
              <a:ext uri="{FF2B5EF4-FFF2-40B4-BE49-F238E27FC236}">
                <a16:creationId xmlns:a16="http://schemas.microsoft.com/office/drawing/2014/main" id="{A33BA403-D696-4159-B3F3-7893B96F4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6957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TORONTO</a:t>
            </a:r>
          </a:p>
        </p:txBody>
      </p:sp>
      <p:sp>
        <p:nvSpPr>
          <p:cNvPr id="11" name="TORONTO-copy">
            <a:extLst xmlns:a="http://schemas.openxmlformats.org/drawingml/2006/main">
              <a:ext uri="{FF2B5EF4-FFF2-40B4-BE49-F238E27FC236}">
                <a16:creationId xmlns:a16="http://schemas.microsoft.com/office/drawing/2014/main" id="{B9DD6979-13EC-4130-A3BB-22206B3B1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143375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Business, psychology,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new possibility.</a:t>
            </a:r>
          </a:p>
        </p:txBody>
      </p:sp>
      <p:sp>
        <p:nvSpPr>
          <p:cNvPr id="12" name="LISBON-marker">
            <a:extLst xmlns:a="http://schemas.openxmlformats.org/drawingml/2006/main">
              <a:ext uri="{FF2B5EF4-FFF2-40B4-BE49-F238E27FC236}">
                <a16:creationId xmlns:a16="http://schemas.microsoft.com/office/drawing/2014/main" id="{5E56B175-6599-42EB-8481-271A1C9A0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0480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ISBON-year">
            <a:extLst xmlns:a="http://schemas.openxmlformats.org/drawingml/2006/main">
              <a:ext uri="{FF2B5EF4-FFF2-40B4-BE49-F238E27FC236}">
                <a16:creationId xmlns:a16="http://schemas.microsoft.com/office/drawing/2014/main" id="{726123D8-82D7-4067-8DAF-92763F56F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3241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 i="0">
                <a:solidFill>
                  <a:srgbClr val="5F594E"/>
                </a:solidFill>
                <a:latin typeface="Nimbus Sans"/>
                <a:ea typeface="Nimbus Sans"/>
                <a:cs typeface="Nimbus Sans"/>
              </a:rPr>
              <a:t>2023</a:t>
            </a:r>
          </a:p>
        </p:txBody>
      </p:sp>
      <p:sp>
        <p:nvSpPr>
          <p:cNvPr id="14" name="LISBON-name">
            <a:extLst xmlns:a="http://schemas.openxmlformats.org/drawingml/2006/main">
              <a:ext uri="{FF2B5EF4-FFF2-40B4-BE49-F238E27FC236}">
                <a16:creationId xmlns:a16="http://schemas.microsoft.com/office/drawing/2014/main" id="{728CDD77-3110-473D-B063-177152F65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6957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LISBON</a:t>
            </a:r>
          </a:p>
        </p:txBody>
      </p:sp>
      <p:sp>
        <p:nvSpPr>
          <p:cNvPr id="15" name="LISBON-copy">
            <a:extLst xmlns:a="http://schemas.openxmlformats.org/drawingml/2006/main">
              <a:ext uri="{FF2B5EF4-FFF2-40B4-BE49-F238E27FC236}">
                <a16:creationId xmlns:a16="http://schemas.microsoft.com/office/drawing/2014/main" id="{480CCD58-8C4F-463F-AB22-E8793AA9A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143375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Portugal. Football,</a:t>
            </a:r>
          </a:p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injury, transformation.</a:t>
            </a:r>
          </a:p>
        </p:txBody>
      </p:sp>
      <p:sp>
        <p:nvSpPr>
          <p:cNvPr id="16" name="story-now-year">
            <a:extLst xmlns:a="http://schemas.openxmlformats.org/drawingml/2006/main">
              <a:ext uri="{FF2B5EF4-FFF2-40B4-BE49-F238E27FC236}">
                <a16:creationId xmlns:a16="http://schemas.microsoft.com/office/drawing/2014/main" id="{AD2ADBA6-B579-4595-A78C-5D2C1DA0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076575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NOW</a:t>
            </a:r>
          </a:p>
        </p:txBody>
      </p:sp>
      <p:sp>
        <p:nvSpPr>
          <p:cNvPr id="17" name="story-takeaway">
            <a:extLst xmlns:a="http://schemas.openxmlformats.org/drawingml/2006/main">
              <a:ext uri="{FF2B5EF4-FFF2-40B4-BE49-F238E27FC236}">
                <a16:creationId xmlns:a16="http://schemas.microsoft.com/office/drawing/2014/main" id="{81BB651E-ADBB-4250-931E-C31FDCE61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933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0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0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The throughline is not a job title.</a:t>
            </a:r>
          </a:p>
          <a:p xmlns:a="http://schemas.openxmlformats.org/drawingml/2006/main">
            <a:pPr algn="l">
              <a:buNone/>
              <a:defRPr sz="20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0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It is curiosity, connection, and the courage to keep moving.</a:t>
            </a:r>
          </a:p>
        </p:txBody>
      </p:sp>
      <p:sp>
        <p:nvSpPr>
          <p:cNvPr id="18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5BBD6966-C91C-45D4-92AE-C0C3A43A7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53333"/>
              </a:srgbClr>
            </a:solidFill>
            <a:prstDash val="solid"/>
          </a:ln>
        </p:spPr>
      </p:sp>
      <p:sp>
        <p:nvSpPr>
          <p:cNvPr id="19" name="footer-name-2">
            <a:extLst xmlns:a="http://schemas.openxmlformats.org/drawingml/2006/main">
              <a:ext uri="{FF2B5EF4-FFF2-40B4-BE49-F238E27FC236}">
                <a16:creationId xmlns:a16="http://schemas.microsoft.com/office/drawing/2014/main" id="{F4C706EE-2667-4453-B7FE-DFFEC1D21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20" name="footer-number-2">
            <a:extLst xmlns:a="http://schemas.openxmlformats.org/drawingml/2006/main">
              <a:ext uri="{FF2B5EF4-FFF2-40B4-BE49-F238E27FC236}">
                <a16:creationId xmlns:a16="http://schemas.microsoft.com/office/drawing/2014/main" id="{0D82F168-38C6-40B7-8DE5-D837748BA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92153264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EE9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48D0A84D-BE8E-493E-B889-823744784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rPr>
              <a:t>02 · THE INTERSECTION</a:t>
            </a:r>
          </a:p>
        </p:txBody>
      </p:sp>
      <p:sp>
        <p:nvSpPr>
          <p:cNvPr id="2" name="intersection-title">
            <a:extLst xmlns:a="http://schemas.openxmlformats.org/drawingml/2006/main">
              <a:ext uri="{FF2B5EF4-FFF2-40B4-BE49-F238E27FC236}">
                <a16:creationId xmlns:a16="http://schemas.microsoft.com/office/drawing/2014/main" id="{9A86CE5A-9370-4EAB-8138-4EE69ED8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9525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5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5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My work lives where three forces meet.</a:t>
            </a:r>
          </a:p>
        </p:txBody>
      </p:sp>
      <p:sp>
        <p:nvSpPr>
          <p:cNvPr id="3" name="intersection-band-0">
            <a:extLst xmlns:a="http://schemas.openxmlformats.org/drawingml/2006/main">
              <a:ext uri="{FF2B5EF4-FFF2-40B4-BE49-F238E27FC236}">
                <a16:creationId xmlns:a16="http://schemas.microsoft.com/office/drawing/2014/main" id="{CAA11D11-0CA4-451B-86D8-0F6CCA0E6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1524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intersection-number-0">
            <a:extLst xmlns:a="http://schemas.openxmlformats.org/drawingml/2006/main">
              <a:ext uri="{FF2B5EF4-FFF2-40B4-BE49-F238E27FC236}">
                <a16:creationId xmlns:a16="http://schemas.microsoft.com/office/drawing/2014/main" id="{86DCD11A-B977-422F-B07A-6776BD907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336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5" name="intersection-heading-0">
            <a:extLst xmlns:a="http://schemas.openxmlformats.org/drawingml/2006/main">
              <a:ext uri="{FF2B5EF4-FFF2-40B4-BE49-F238E27FC236}">
                <a16:creationId xmlns:a16="http://schemas.microsoft.com/office/drawing/2014/main" id="{B6DED48A-D993-4F69-8889-D230E643C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0325"/>
            <a:ext cx="2809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Human</a:t>
            </a:r>
          </a:p>
          <a:p xmlns:a="http://schemas.openxmlformats.org/drawingml/2006/main">
            <a:pPr algn="l">
              <a:buNone/>
              <a:def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connection</a:t>
            </a:r>
          </a:p>
        </p:txBody>
      </p:sp>
      <p:sp>
        <p:nvSpPr>
          <p:cNvPr id="6" name="intersection-copy-0">
            <a:extLst xmlns:a="http://schemas.openxmlformats.org/drawingml/2006/main">
              <a:ext uri="{FF2B5EF4-FFF2-40B4-BE49-F238E27FC236}">
                <a16:creationId xmlns:a16="http://schemas.microsoft.com/office/drawing/2014/main" id="{CAA06208-62CD-42AE-A196-B8AFE9F75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38575"/>
            <a:ext cx="2762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4D44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514D44"/>
                </a:solidFill>
                <a:latin typeface="Nimbus Sans"/>
                <a:ea typeface="Nimbus Sans"/>
                <a:cs typeface="Nimbus Sans"/>
              </a:rPr>
              <a:t>Presence, emotional intelligence, trust, and the ability to read a room.</a:t>
            </a:r>
          </a:p>
        </p:txBody>
      </p:sp>
      <p:sp>
        <p:nvSpPr>
          <p:cNvPr id="7" name="intersection-band-1">
            <a:extLst xmlns:a="http://schemas.openxmlformats.org/drawingml/2006/main">
              <a:ext uri="{FF2B5EF4-FFF2-40B4-BE49-F238E27FC236}">
                <a16:creationId xmlns:a16="http://schemas.microsoft.com/office/drawing/2014/main" id="{68736484-3C04-484B-A70F-F22A8B93F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43125"/>
            <a:ext cx="1524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17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intersection-number-1">
            <a:extLst xmlns:a="http://schemas.openxmlformats.org/drawingml/2006/main">
              <a:ext uri="{FF2B5EF4-FFF2-40B4-BE49-F238E27FC236}">
                <a16:creationId xmlns:a16="http://schemas.microsoft.com/office/drawing/2014/main" id="{2ACD1DB4-1AF3-488D-9F77-2BDBCCA95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1336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1705D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1705D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9" name="intersection-heading-1">
            <a:extLst xmlns:a="http://schemas.openxmlformats.org/drawingml/2006/main">
              <a:ext uri="{FF2B5EF4-FFF2-40B4-BE49-F238E27FC236}">
                <a16:creationId xmlns:a16="http://schemas.microsoft.com/office/drawing/2014/main" id="{B7CBC8C1-02FD-4484-AAE7-07605EDD2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600325"/>
            <a:ext cx="2809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Experience</a:t>
            </a:r>
          </a:p>
          <a:p xmlns:a="http://schemas.openxmlformats.org/drawingml/2006/main">
            <a:pPr algn="l">
              <a:buNone/>
              <a:def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design</a:t>
            </a:r>
          </a:p>
        </p:txBody>
      </p:sp>
      <p:sp>
        <p:nvSpPr>
          <p:cNvPr id="10" name="intersection-copy-1">
            <a:extLst xmlns:a="http://schemas.openxmlformats.org/drawingml/2006/main">
              <a:ext uri="{FF2B5EF4-FFF2-40B4-BE49-F238E27FC236}">
                <a16:creationId xmlns:a16="http://schemas.microsoft.com/office/drawing/2014/main" id="{8339AE62-51A3-40EE-A0F0-CDBFA531D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838575"/>
            <a:ext cx="2762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4D44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514D44"/>
                </a:solidFill>
                <a:latin typeface="Nimbus Sans"/>
                <a:ea typeface="Nimbus Sans"/>
                <a:cs typeface="Nimbus Sans"/>
              </a:rPr>
              <a:t>A clear journey, meaningful details, and moments people remember.</a:t>
            </a:r>
          </a:p>
        </p:txBody>
      </p:sp>
      <p:sp>
        <p:nvSpPr>
          <p:cNvPr id="11" name="intersection-band-2">
            <a:extLst xmlns:a="http://schemas.openxmlformats.org/drawingml/2006/main">
              <a:ext uri="{FF2B5EF4-FFF2-40B4-BE49-F238E27FC236}">
                <a16:creationId xmlns:a16="http://schemas.microsoft.com/office/drawing/2014/main" id="{C21634C9-5D7D-4F1F-A04E-30B54C4C7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43125"/>
            <a:ext cx="1524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B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ntersection-number-2">
            <a:extLst xmlns:a="http://schemas.openxmlformats.org/drawingml/2006/main">
              <a:ext uri="{FF2B5EF4-FFF2-40B4-BE49-F238E27FC236}">
                <a16:creationId xmlns:a16="http://schemas.microsoft.com/office/drawing/2014/main" id="{E826ABEB-1A5D-4EA4-A567-28F789577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336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71B17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171B17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3" name="intersection-heading-2">
            <a:extLst xmlns:a="http://schemas.openxmlformats.org/drawingml/2006/main">
              <a:ext uri="{FF2B5EF4-FFF2-40B4-BE49-F238E27FC236}">
                <a16:creationId xmlns:a16="http://schemas.microsoft.com/office/drawing/2014/main" id="{3FBE96A1-003F-45B2-8AEE-879278DA0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600325"/>
            <a:ext cx="2809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Business &amp;</a:t>
            </a:r>
          </a:p>
          <a:p xmlns:a="http://schemas.openxmlformats.org/drawingml/2006/main">
            <a:pPr algn="l">
              <a:buNone/>
              <a:def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relationships</a:t>
            </a:r>
          </a:p>
        </p:txBody>
      </p:sp>
      <p:sp>
        <p:nvSpPr>
          <p:cNvPr id="14" name="intersection-copy-2">
            <a:extLst xmlns:a="http://schemas.openxmlformats.org/drawingml/2006/main">
              <a:ext uri="{FF2B5EF4-FFF2-40B4-BE49-F238E27FC236}">
                <a16:creationId xmlns:a16="http://schemas.microsoft.com/office/drawing/2014/main" id="{AD136D9E-6B46-4AA3-B18A-6AA5E8CD3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38575"/>
            <a:ext cx="2762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14D44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514D44"/>
                </a:solidFill>
                <a:latin typeface="Nimbus Sans"/>
                <a:ea typeface="Nimbus Sans"/>
                <a:cs typeface="Nimbus Sans"/>
              </a:rPr>
              <a:t>Structure, communication, partnerships, and consistent follow-through.</a:t>
            </a:r>
          </a:p>
        </p:txBody>
      </p:sp>
      <p:sp>
        <p:nvSpPr>
          <p:cNvPr id="15" name="intersection-close">
            <a:extLst xmlns:a="http://schemas.openxmlformats.org/drawingml/2006/main">
              <a:ext uri="{FF2B5EF4-FFF2-40B4-BE49-F238E27FC236}">
                <a16:creationId xmlns:a16="http://schemas.microsoft.com/office/drawing/2014/main" id="{8AC00530-2461-469A-AB2F-C4D7BF52E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704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325" b="0" i="1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325" b="0" i="1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rPr>
              <a:t>One human-first way of working.</a:t>
            </a:r>
          </a:p>
        </p:txBody>
      </p:sp>
      <p:sp>
        <p:nvSpPr>
          <p:cNvPr id="16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7E47620B-44A5-4B26-B2BA-31DC9F12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53333"/>
              </a:srgbClr>
            </a:solidFill>
            <a:prstDash val="solid"/>
          </a:ln>
        </p:spPr>
      </p:sp>
      <p:sp>
        <p:nvSpPr>
          <p:cNvPr id="17" name="footer-name-3">
            <a:extLst xmlns:a="http://schemas.openxmlformats.org/drawingml/2006/main">
              <a:ext uri="{FF2B5EF4-FFF2-40B4-BE49-F238E27FC236}">
                <a16:creationId xmlns:a16="http://schemas.microsoft.com/office/drawing/2014/main" id="{B99D1660-4240-4829-8690-7C0D3A6AD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18" name="footer-number-3">
            <a:extLst xmlns:a="http://schemas.openxmlformats.org/drawingml/2006/main">
              <a:ext uri="{FF2B5EF4-FFF2-40B4-BE49-F238E27FC236}">
                <a16:creationId xmlns:a16="http://schemas.microsoft.com/office/drawing/2014/main" id="{3FACF328-DA00-495C-9D55-2BC12FC2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002098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262B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1669E04C-C515-434F-A6D6-AA9B5A7F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rPr>
              <a:t>03 · FACILITATION</a:t>
            </a:r>
          </a:p>
        </p:txBody>
      </p:sp>
      <p:sp>
        <p:nvSpPr>
          <p:cNvPr id="2" name="facilitation-title">
            <a:extLst xmlns:a="http://schemas.openxmlformats.org/drawingml/2006/main">
              <a:ext uri="{FF2B5EF4-FFF2-40B4-BE49-F238E27FC236}">
                <a16:creationId xmlns:a16="http://schemas.microsoft.com/office/drawing/2014/main" id="{F5CF28D4-1DE9-480A-A778-6990EC9B0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7905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7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7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I create spaces that move people</a:t>
            </a:r>
          </a:p>
          <a:p xmlns:a="http://schemas.openxmlformats.org/drawingml/2006/main">
            <a:pPr algn="l">
              <a:buNone/>
              <a:defRPr sz="37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7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from doing into being.</a:t>
            </a:r>
          </a:p>
        </p:txBody>
      </p:sp>
      <p:sp>
        <p:nvSpPr>
          <p:cNvPr id="3" name="facilitation-copy">
            <a:extLst xmlns:a="http://schemas.openxmlformats.org/drawingml/2006/main">
              <a:ext uri="{FF2B5EF4-FFF2-40B4-BE49-F238E27FC236}">
                <a16:creationId xmlns:a16="http://schemas.microsoft.com/office/drawing/2014/main" id="{1A56427D-24FB-471B-BF26-FE938E701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6286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As a Human Performance Coach and facilitator, I read the room, build trust, and guide people through regulation, focused challenge, and integration—creating the conditions for presence and flow.</a:t>
            </a:r>
          </a:p>
        </p:txBody>
      </p:sp>
      <p:sp>
        <p:nvSpPr>
          <p:cNvPr id="4" name="facilitation-rule">
            <a:extLst xmlns:a="http://schemas.openxmlformats.org/drawingml/2006/main">
              <a:ext uri="{FF2B5EF4-FFF2-40B4-BE49-F238E27FC236}">
                <a16:creationId xmlns:a16="http://schemas.microsoft.com/office/drawing/2014/main" id="{633AA0BC-4BB8-4C29-8A85-28E1CBF6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26667"/>
              </a:srgbClr>
            </a:solidFill>
            <a:prstDash val="solid"/>
          </a:ln>
        </p:spPr>
      </p:sp>
      <p:sp>
        <p:nvSpPr>
          <p:cNvPr id="5" name="metric-0">
            <a:extLst xmlns:a="http://schemas.openxmlformats.org/drawingml/2006/main">
              <a:ext uri="{FF2B5EF4-FFF2-40B4-BE49-F238E27FC236}">
                <a16:creationId xmlns:a16="http://schemas.microsoft.com/office/drawing/2014/main" id="{71A4EE98-A14B-49F8-B32B-14C23087D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350" b="0" i="0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4350" b="0" i="0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rPr>
              <a:t>300+</a:t>
            </a:r>
          </a:p>
        </p:txBody>
      </p:sp>
      <p:sp>
        <p:nvSpPr>
          <p:cNvPr id="6" name="metric-copy-0">
            <a:extLst xmlns:a="http://schemas.openxmlformats.org/drawingml/2006/main">
              <a:ext uri="{FF2B5EF4-FFF2-40B4-BE49-F238E27FC236}">
                <a16:creationId xmlns:a16="http://schemas.microsoft.com/office/drawing/2014/main" id="{F5E1E756-ACC3-4021-9B03-B71FCDCA1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95900"/>
            <a:ext cx="257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rPr>
              <a:t>HOURS OF MODALITY &amp;</a:t>
            </a:r>
          </a:p>
          <a:p xmlns:a="http://schemas.openxmlformats.org/drawingml/2006/main">
            <a:pPr algn="l">
              <a:buNone/>
              <a:def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rPr>
              <a:t>FACILITATION DEVELOPMENT</a:t>
            </a:r>
          </a:p>
        </p:txBody>
      </p:sp>
      <p:sp>
        <p:nvSpPr>
          <p:cNvPr id="7" name="metric-1">
            <a:extLst xmlns:a="http://schemas.openxmlformats.org/drawingml/2006/main">
              <a:ext uri="{FF2B5EF4-FFF2-40B4-BE49-F238E27FC236}">
                <a16:creationId xmlns:a16="http://schemas.microsoft.com/office/drawing/2014/main" id="{5FA4E82B-49EF-4470-A4B2-3332D08D3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447675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350" b="0" i="0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4350" b="0" i="0">
                <a:solidFill>
                  <a:srgbClr val="C87848"/>
                </a:solidFill>
                <a:latin typeface="Bitstream Charter"/>
                <a:ea typeface="Bitstream Charter"/>
                <a:cs typeface="Bitstream Charter"/>
              </a:rPr>
              <a:t>3,000+</a:t>
            </a:r>
          </a:p>
        </p:txBody>
      </p:sp>
      <p:sp>
        <p:nvSpPr>
          <p:cNvPr id="8" name="metric-copy-1">
            <a:extLst xmlns:a="http://schemas.openxmlformats.org/drawingml/2006/main">
              <a:ext uri="{FF2B5EF4-FFF2-40B4-BE49-F238E27FC236}">
                <a16:creationId xmlns:a16="http://schemas.microsoft.com/office/drawing/2014/main" id="{F62EEAB6-A7BA-4180-810A-5D2C055A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5295900"/>
            <a:ext cx="257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rPr>
              <a:t>PEOPLE GUIDED THROUGH</a:t>
            </a:r>
          </a:p>
          <a:p xmlns:a="http://schemas.openxmlformats.org/drawingml/2006/main">
            <a:pPr algn="l">
              <a:buNone/>
              <a:def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EEE9DD">
                    <a:alpha val="66667"/>
                  </a:srgbClr>
                </a:solidFill>
                <a:latin typeface="Nimbus Sans"/>
                <a:ea typeface="Nimbus Sans"/>
                <a:cs typeface="Nimbus Sans"/>
              </a:rPr>
              <a:t>IMMERSIVE WELLNESS EXPERIENCES</a:t>
            </a:r>
          </a:p>
        </p:txBody>
      </p:sp>
      <p:sp>
        <p:nvSpPr>
          <p:cNvPr id="9" name="facilitation-side">
            <a:extLst xmlns:a="http://schemas.openxmlformats.org/drawingml/2006/main">
              <a:ext uri="{FF2B5EF4-FFF2-40B4-BE49-F238E27FC236}">
                <a16:creationId xmlns:a16="http://schemas.microsoft.com/office/drawing/2014/main" id="{647E5EF6-9CB3-4FE9-A78C-84F085971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0"/>
            <a:ext cx="3571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acilitation-side-quote">
            <a:extLst xmlns:a="http://schemas.openxmlformats.org/drawingml/2006/main">
              <a:ext uri="{FF2B5EF4-FFF2-40B4-BE49-F238E27FC236}">
                <a16:creationId xmlns:a16="http://schemas.microsoft.com/office/drawing/2014/main" id="{5A0F5599-87EB-4EA4-9D03-64830C109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809750"/>
            <a:ext cx="2714625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8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“Hold the room.</a:t>
            </a:r>
          </a:p>
          <a:p xmlns:a="http://schemas.openxmlformats.org/drawingml/2006/main">
            <a:pPr algn="l">
              <a:buNone/>
              <a:defRPr sz="28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Read the moment.</a:t>
            </a:r>
          </a:p>
          <a:p xmlns:a="http://schemas.openxmlformats.org/drawingml/2006/main">
            <a:pPr algn="l">
              <a:buNone/>
              <a:defRPr sz="28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Move with purpose.”</a:t>
            </a:r>
          </a:p>
        </p:txBody>
      </p:sp>
      <p:sp>
        <p:nvSpPr>
          <p:cNvPr id="11" name="facilitation-side-label">
            <a:extLst xmlns:a="http://schemas.openxmlformats.org/drawingml/2006/main">
              <a:ext uri="{FF2B5EF4-FFF2-40B4-BE49-F238E27FC236}">
                <a16:creationId xmlns:a16="http://schemas.microsoft.com/office/drawing/2014/main" id="{C97588EB-8308-487E-84F0-696C6E9CE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143500"/>
            <a:ext cx="2667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71611">
                    <a:alpha val="6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171611">
                    <a:alpha val="66667"/>
                  </a:srgbClr>
                </a:solidFill>
                <a:latin typeface="Nimbus Sans"/>
                <a:ea typeface="Nimbus Sans"/>
                <a:cs typeface="Nimbus Sans"/>
              </a:rPr>
              <a:t>OTHERSHIP · TD BANK · COMMUNITY</a:t>
            </a:r>
          </a:p>
        </p:txBody>
      </p:sp>
      <p:sp>
        <p:nvSpPr>
          <p:cNvPr id="12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9E0BF5AB-909B-496B-BBF5-C6EC2DE68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60000"/>
              </a:srgbClr>
            </a:solidFill>
            <a:prstDash val="solid"/>
          </a:ln>
        </p:spPr>
      </p:sp>
      <p:sp>
        <p:nvSpPr>
          <p:cNvPr id="13" name="footer-name-4">
            <a:extLst xmlns:a="http://schemas.openxmlformats.org/drawingml/2006/main">
              <a:ext uri="{FF2B5EF4-FFF2-40B4-BE49-F238E27FC236}">
                <a16:creationId xmlns:a16="http://schemas.microsoft.com/office/drawing/2014/main" id="{5E8C0595-1904-4BBB-9C0D-DAC96541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14" name="footer-number-4">
            <a:extLst xmlns:a="http://schemas.openxmlformats.org/drawingml/2006/main">
              <a:ext uri="{FF2B5EF4-FFF2-40B4-BE49-F238E27FC236}">
                <a16:creationId xmlns:a16="http://schemas.microsoft.com/office/drawing/2014/main" id="{AC6D0F10-5837-47CA-B4F7-0C378610B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2874701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71B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b5bbc4f5b3425a"/>
          <a:stretch xmlns:a="http://schemas.openxmlformats.org/drawingml/2006/main"/>
        </p:blipFill>
        <p:spPr>
          <a:xfrm xmlns:a="http://schemas.openxmlformats.org/drawingml/2006/main" flipH="0" flipV="0">
            <a:off x="609600" y="698500"/>
            <a:ext cx="4095750" cy="5461000"/>
          </a:xfrm>
          <a:prstGeom xmlns:a="http://schemas.openxmlformats.org/drawingml/2006/main" prst="rect">
            <a:avLst/>
          </a:prstGeom>
        </p:spPr>
      </p:pic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A14EF9A-8BDA-43EB-BAD4-7C4D2A532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7200"/>
            <a:ext cx="3390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rPr>
              <a:t>04 · SIGNATURE EXPERIENCE</a:t>
            </a:r>
          </a:p>
        </p:txBody>
      </p:sp>
      <p:sp>
        <p:nvSpPr>
          <p:cNvPr id="3" name="reset-title">
            <a:extLst xmlns:a="http://schemas.openxmlformats.org/drawingml/2006/main">
              <a:ext uri="{FF2B5EF4-FFF2-40B4-BE49-F238E27FC236}">
                <a16:creationId xmlns:a16="http://schemas.microsoft.com/office/drawing/2014/main" id="{2D10EA26-E2A0-4759-8EAE-845AAD299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162050"/>
            <a:ext cx="6191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525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525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The Human Reset turns</a:t>
            </a:r>
          </a:p>
          <a:p xmlns:a="http://schemas.openxmlformats.org/drawingml/2006/main">
            <a:pPr algn="l">
              <a:buNone/>
              <a:defRPr sz="3525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525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state into performance.</a:t>
            </a:r>
          </a:p>
        </p:txBody>
      </p:sp>
      <p:sp>
        <p:nvSpPr>
          <p:cNvPr id="4" name="reset-copy">
            <a:extLst xmlns:a="http://schemas.openxmlformats.org/drawingml/2006/main">
              <a:ext uri="{FF2B5EF4-FFF2-40B4-BE49-F238E27FC236}">
                <a16:creationId xmlns:a16="http://schemas.microsoft.com/office/drawing/2014/main" id="{1B688413-C0C3-46A3-975E-368AE51F6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714625"/>
            <a:ext cx="58102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A science-informed, adaptable experience that begins with breath and state assessment, then moves through regulation, breath-and-flow, meditation, visualization, integration, and connection.</a:t>
            </a:r>
          </a:p>
        </p:txBody>
      </p:sp>
      <p:sp>
        <p:nvSpPr>
          <p:cNvPr id="5" name="reset-rule">
            <a:extLst xmlns:a="http://schemas.openxmlformats.org/drawingml/2006/main">
              <a:ext uri="{FF2B5EF4-FFF2-40B4-BE49-F238E27FC236}">
                <a16:creationId xmlns:a16="http://schemas.microsoft.com/office/drawing/2014/main" id="{58DF45B6-079C-45E3-829D-967597717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238625"/>
            <a:ext cx="581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26667"/>
              </a:srgbClr>
            </a:solidFill>
            <a:prstDash val="solid"/>
          </a:ln>
        </p:spPr>
      </p:sp>
      <p:sp>
        <p:nvSpPr>
          <p:cNvPr id="6" name="reset-label-0">
            <a:extLst xmlns:a="http://schemas.openxmlformats.org/drawingml/2006/main">
              <a:ext uri="{FF2B5EF4-FFF2-40B4-BE49-F238E27FC236}">
                <a16:creationId xmlns:a16="http://schemas.microsoft.com/office/drawing/2014/main" id="{8D0C661D-AAD3-46E1-9E28-A012E6F4D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49580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ROLE</a:t>
            </a:r>
          </a:p>
        </p:txBody>
      </p:sp>
      <p:sp>
        <p:nvSpPr>
          <p:cNvPr id="7" name="reset-value-0">
            <a:extLst xmlns:a="http://schemas.openxmlformats.org/drawingml/2006/main">
              <a:ext uri="{FF2B5EF4-FFF2-40B4-BE49-F238E27FC236}">
                <a16:creationId xmlns:a16="http://schemas.microsoft.com/office/drawing/2014/main" id="{D1AB6680-91B5-4AF2-9458-95F9587DB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476750"/>
            <a:ext cx="447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Human Performance Coach</a:t>
            </a:r>
          </a:p>
        </p:txBody>
      </p:sp>
      <p:sp>
        <p:nvSpPr>
          <p:cNvPr id="8" name="reset-label-1">
            <a:extLst xmlns:a="http://schemas.openxmlformats.org/drawingml/2006/main">
              <a:ext uri="{FF2B5EF4-FFF2-40B4-BE49-F238E27FC236}">
                <a16:creationId xmlns:a16="http://schemas.microsoft.com/office/drawing/2014/main" id="{4818FD4A-DA50-421C-B791-53F3E8375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981575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ARC</a:t>
            </a:r>
          </a:p>
        </p:txBody>
      </p:sp>
      <p:sp>
        <p:nvSpPr>
          <p:cNvPr id="9" name="reset-value-1">
            <a:extLst xmlns:a="http://schemas.openxmlformats.org/drawingml/2006/main">
              <a:ext uri="{FF2B5EF4-FFF2-40B4-BE49-F238E27FC236}">
                <a16:creationId xmlns:a16="http://schemas.microsoft.com/office/drawing/2014/main" id="{DF8592D4-D7D2-4A4D-9DA6-69E8FE3EE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962525"/>
            <a:ext cx="447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Assess · regulate · move · integrate</a:t>
            </a:r>
          </a:p>
        </p:txBody>
      </p:sp>
      <p:sp>
        <p:nvSpPr>
          <p:cNvPr id="10" name="reset-label-2">
            <a:extLst xmlns:a="http://schemas.openxmlformats.org/drawingml/2006/main">
              <a:ext uri="{FF2B5EF4-FFF2-40B4-BE49-F238E27FC236}">
                <a16:creationId xmlns:a16="http://schemas.microsoft.com/office/drawing/2014/main" id="{A1C32EAB-0FE7-46A1-9850-1F933E5F6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46735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FORMAT</a:t>
            </a:r>
          </a:p>
        </p:txBody>
      </p:sp>
      <p:sp>
        <p:nvSpPr>
          <p:cNvPr id="11" name="reset-value-2">
            <a:extLst xmlns:a="http://schemas.openxmlformats.org/drawingml/2006/main">
              <a:ext uri="{FF2B5EF4-FFF2-40B4-BE49-F238E27FC236}">
                <a16:creationId xmlns:a16="http://schemas.microsoft.com/office/drawing/2014/main" id="{8A5B4D33-29F2-4D8D-8EAE-42E9EE3B2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448300"/>
            <a:ext cx="447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30–90 minutes · adaptable to the room</a:t>
            </a:r>
          </a:p>
        </p:txBody>
      </p:sp>
      <p:sp>
        <p:nvSpPr>
          <p:cNvPr id="12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D42FA6F6-C347-40DC-97BA-80487EA0E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60000"/>
              </a:srgbClr>
            </a:solidFill>
            <a:prstDash val="solid"/>
          </a:ln>
        </p:spPr>
      </p:sp>
      <p:sp>
        <p:nvSpPr>
          <p:cNvPr id="13" name="footer-name-5">
            <a:extLst xmlns:a="http://schemas.openxmlformats.org/drawingml/2006/main">
              <a:ext uri="{FF2B5EF4-FFF2-40B4-BE49-F238E27FC236}">
                <a16:creationId xmlns:a16="http://schemas.microsoft.com/office/drawing/2014/main" id="{4DFE4D12-6DE1-49E0-BF2C-AD4CA6473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14" name="footer-number-5">
            <a:extLst xmlns:a="http://schemas.openxmlformats.org/drawingml/2006/main">
              <a:ext uri="{FF2B5EF4-FFF2-40B4-BE49-F238E27FC236}">
                <a16:creationId xmlns:a16="http://schemas.microsoft.com/office/drawing/2014/main" id="{B0053739-627A-46BB-84A6-3FD24C281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431692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EE9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1455AEDA-47C7-49EE-884C-94D1ECABC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rPr>
              <a:t>05 · EXPERIENCE DESIGN</a:t>
            </a:r>
          </a:p>
        </p:txBody>
      </p:sp>
      <p:sp>
        <p:nvSpPr>
          <p:cNvPr id="2" name="modalities-title">
            <a:extLst xmlns:a="http://schemas.openxmlformats.org/drawingml/2006/main">
              <a:ext uri="{FF2B5EF4-FFF2-40B4-BE49-F238E27FC236}">
                <a16:creationId xmlns:a16="http://schemas.microsoft.com/office/drawing/2014/main" id="{FDB405FD-D64B-48E7-9708-A9D48907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5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5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Two expressions. One human-first system.</a:t>
            </a:r>
          </a:p>
        </p:txBody>
      </p:sp>
      <p:sp>
        <p:nvSpPr>
          <p:cNvPr id="3" name="modalities-copy">
            <a:extLst xmlns:a="http://schemas.openxmlformats.org/drawingml/2006/main">
              <a:ext uri="{FF2B5EF4-FFF2-40B4-BE49-F238E27FC236}">
                <a16:creationId xmlns:a16="http://schemas.microsoft.com/office/drawing/2014/main" id="{52A30D59-7149-4966-885B-7341335E4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5F594E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 i="0">
                <a:solidFill>
                  <a:srgbClr val="5F594E"/>
                </a:solidFill>
                <a:latin typeface="Nimbus Sans"/>
                <a:ea typeface="Nimbus Sans"/>
                <a:cs typeface="Nimbus Sans"/>
              </a:rPr>
              <a:t>The Human Reset builds capacity. Resonance deepens rest through sound, breath, and silence.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146580d31d4d0c"/>
          <a:stretch xmlns:a="http://schemas.openxmlformats.org/drawingml/2006/main"/>
        </p:blipFill>
        <p:spPr>
          <a:xfrm xmlns:a="http://schemas.openxmlformats.org/drawingml/2006/main" flipH="0" flipV="0">
            <a:off x="3324225" y="2209800"/>
            <a:ext cx="5543550" cy="3695700"/>
          </a:xfrm>
          <a:prstGeom xmlns:a="http://schemas.openxmlformats.org/drawingml/2006/main" prst="rect">
            <a:avLst/>
          </a:prstGeom>
        </p:spPr>
      </p:pic>
      <p:sp>
        <p:nvSpPr>
          <p:cNvPr id="5" name="modalities-close">
            <a:extLst xmlns:a="http://schemas.openxmlformats.org/drawingml/2006/main">
              <a:ext uri="{FF2B5EF4-FFF2-40B4-BE49-F238E27FC236}">
                <a16:creationId xmlns:a16="http://schemas.microsoft.com/office/drawing/2014/main" id="{2BAA9A6E-AB0B-4F7F-AF27-1210F087A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ASSESS · REGULATE · FLOW · SOUND · STILLNESS · PRESENCE</a:t>
            </a:r>
          </a:p>
        </p:txBody>
      </p:sp>
      <p:sp>
        <p:nvSpPr>
          <p:cNvPr id="6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C9847E5C-90F1-4421-9CB2-03231F3C7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53333"/>
              </a:srgbClr>
            </a:solidFill>
            <a:prstDash val="solid"/>
          </a:ln>
        </p:spPr>
      </p:sp>
      <p:sp>
        <p:nvSpPr>
          <p:cNvPr id="7" name="footer-name-6">
            <a:extLst xmlns:a="http://schemas.openxmlformats.org/drawingml/2006/main">
              <a:ext uri="{FF2B5EF4-FFF2-40B4-BE49-F238E27FC236}">
                <a16:creationId xmlns:a16="http://schemas.microsoft.com/office/drawing/2014/main" id="{C31BE1CA-7241-41A1-B027-0101BBD99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8" name="footer-number-6">
            <a:extLst xmlns:a="http://schemas.openxmlformats.org/drawingml/2006/main">
              <a:ext uri="{FF2B5EF4-FFF2-40B4-BE49-F238E27FC236}">
                <a16:creationId xmlns:a16="http://schemas.microsoft.com/office/drawing/2014/main" id="{7E9DE94F-3DAC-4E07-9B49-43030DC6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43071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D7C9A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A4577B47-13E3-4F02-884D-51A38093B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1594C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1594C"/>
                </a:solidFill>
                <a:latin typeface="Nimbus Sans"/>
                <a:ea typeface="Nimbus Sans"/>
                <a:cs typeface="Nimbus Sans"/>
              </a:rPr>
              <a:t>06 · BUSINESS FOUNDATION</a:t>
            </a:r>
          </a:p>
        </p:txBody>
      </p:sp>
      <p:sp>
        <p:nvSpPr>
          <p:cNvPr id="2" name="operations-title">
            <a:extLst xmlns:a="http://schemas.openxmlformats.org/drawingml/2006/main">
              <a:ext uri="{FF2B5EF4-FFF2-40B4-BE49-F238E27FC236}">
                <a16:creationId xmlns:a16="http://schemas.microsoft.com/office/drawing/2014/main" id="{31752373-0C37-4941-A4E2-DB93A0189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8953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7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7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Experience operations taught me</a:t>
            </a:r>
          </a:p>
          <a:p xmlns:a="http://schemas.openxmlformats.org/drawingml/2006/main">
            <a:pPr algn="l">
              <a:buNone/>
              <a:defRPr sz="37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75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to turn vision into delivery.</a:t>
            </a:r>
          </a:p>
        </p:txBody>
      </p:sp>
      <p:sp>
        <p:nvSpPr>
          <p:cNvPr id="3" name="ops-line-0">
            <a:extLst xmlns:a="http://schemas.openxmlformats.org/drawingml/2006/main">
              <a:ext uri="{FF2B5EF4-FFF2-40B4-BE49-F238E27FC236}">
                <a16:creationId xmlns:a16="http://schemas.microsoft.com/office/drawing/2014/main" id="{89349184-9F6D-4FE1-84AA-7E63E4F67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26667"/>
              </a:srgbClr>
            </a:solidFill>
            <a:prstDash val="solid"/>
          </a:ln>
        </p:spPr>
      </p:sp>
      <p:sp>
        <p:nvSpPr>
          <p:cNvPr id="4" name="ops-accent-0">
            <a:extLst xmlns:a="http://schemas.openxmlformats.org/drawingml/2006/main">
              <a:ext uri="{FF2B5EF4-FFF2-40B4-BE49-F238E27FC236}">
                <a16:creationId xmlns:a16="http://schemas.microsoft.com/office/drawing/2014/main" id="{2B2E44C5-D5DB-4947-8F6B-D3D14AFC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81325"/>
            <a:ext cx="114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17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ops-org-0">
            <a:extLst xmlns:a="http://schemas.openxmlformats.org/drawingml/2006/main">
              <a:ext uri="{FF2B5EF4-FFF2-40B4-BE49-F238E27FC236}">
                <a16:creationId xmlns:a16="http://schemas.microsoft.com/office/drawing/2014/main" id="{D1E0051F-5BD7-4603-88A6-3BF28E83B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962275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55F54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55F54"/>
                </a:solidFill>
                <a:latin typeface="Nimbus Sans"/>
                <a:ea typeface="Nimbus Sans"/>
                <a:cs typeface="Nimbus Sans"/>
              </a:rPr>
              <a:t>TRIPARC · NAVIGATR GROUP</a:t>
            </a:r>
          </a:p>
        </p:txBody>
      </p:sp>
      <p:sp>
        <p:nvSpPr>
          <p:cNvPr id="6" name="ops-role-0">
            <a:extLst xmlns:a="http://schemas.openxmlformats.org/drawingml/2006/main">
              <a:ext uri="{FF2B5EF4-FFF2-40B4-BE49-F238E27FC236}">
                <a16:creationId xmlns:a16="http://schemas.microsoft.com/office/drawing/2014/main" id="{D72C1276-D382-4382-864F-D39DA0E06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238500"/>
            <a:ext cx="342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3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3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Sales &amp; Operations</a:t>
            </a:r>
          </a:p>
        </p:txBody>
      </p:sp>
      <p:sp>
        <p:nvSpPr>
          <p:cNvPr id="7" name="ops-copy-0">
            <a:extLst xmlns:a="http://schemas.openxmlformats.org/drawingml/2006/main">
              <a:ext uri="{FF2B5EF4-FFF2-40B4-BE49-F238E27FC236}">
                <a16:creationId xmlns:a16="http://schemas.microsoft.com/office/drawing/2014/main" id="{C2CCF0C2-6558-47C7-A8B3-587953C52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24200"/>
            <a:ext cx="5810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4A463E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4A463E"/>
                </a:solidFill>
                <a:latin typeface="Nimbus Sans"/>
                <a:ea typeface="Nimbus Sans"/>
                <a:cs typeface="Nimbus Sans"/>
              </a:rPr>
              <a:t>Commercial analysis, process improvement, cross-functional work, and digital brand experience.</a:t>
            </a:r>
          </a:p>
        </p:txBody>
      </p:sp>
      <p:sp>
        <p:nvSpPr>
          <p:cNvPr id="8" name="ops-line-1">
            <a:extLst xmlns:a="http://schemas.openxmlformats.org/drawingml/2006/main">
              <a:ext uri="{FF2B5EF4-FFF2-40B4-BE49-F238E27FC236}">
                <a16:creationId xmlns:a16="http://schemas.microsoft.com/office/drawing/2014/main" id="{EBC97ECB-AB0A-49D7-BEC2-4B5606FE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26667"/>
              </a:srgbClr>
            </a:solidFill>
            <a:prstDash val="solid"/>
          </a:ln>
        </p:spPr>
      </p:sp>
      <p:sp>
        <p:nvSpPr>
          <p:cNvPr id="9" name="ops-accent-1">
            <a:extLst xmlns:a="http://schemas.openxmlformats.org/drawingml/2006/main">
              <a:ext uri="{FF2B5EF4-FFF2-40B4-BE49-F238E27FC236}">
                <a16:creationId xmlns:a16="http://schemas.microsoft.com/office/drawing/2014/main" id="{1F41F3C5-DC57-482D-BBDA-DAE31D34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05325"/>
            <a:ext cx="114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ps-org-1">
            <a:extLst xmlns:a="http://schemas.openxmlformats.org/drawingml/2006/main">
              <a:ext uri="{FF2B5EF4-FFF2-40B4-BE49-F238E27FC236}">
                <a16:creationId xmlns:a16="http://schemas.microsoft.com/office/drawing/2014/main" id="{8C3064D7-4D27-479A-98CF-6DDD5C7DF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486275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55F54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55F54"/>
                </a:solidFill>
                <a:latin typeface="Nimbus Sans"/>
                <a:ea typeface="Nimbus Sans"/>
                <a:cs typeface="Nimbus Sans"/>
              </a:rPr>
              <a:t>KENSINGTON TOURS</a:t>
            </a:r>
          </a:p>
        </p:txBody>
      </p:sp>
      <p:sp>
        <p:nvSpPr>
          <p:cNvPr id="11" name="ops-role-1">
            <a:extLst xmlns:a="http://schemas.openxmlformats.org/drawingml/2006/main">
              <a:ext uri="{FF2B5EF4-FFF2-40B4-BE49-F238E27FC236}">
                <a16:creationId xmlns:a16="http://schemas.microsoft.com/office/drawing/2014/main" id="{1996E05E-0438-4543-9795-631F522CF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762500"/>
            <a:ext cx="342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3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325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Groups &amp; Ultralux</a:t>
            </a:r>
          </a:p>
        </p:txBody>
      </p:sp>
      <p:sp>
        <p:nvSpPr>
          <p:cNvPr id="12" name="ops-copy-1">
            <a:extLst xmlns:a="http://schemas.openxmlformats.org/drawingml/2006/main">
              <a:ext uri="{FF2B5EF4-FFF2-40B4-BE49-F238E27FC236}">
                <a16:creationId xmlns:a16="http://schemas.microsoft.com/office/drawing/2014/main" id="{2C5D6E49-F843-4CF2-8039-261AA173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648200"/>
            <a:ext cx="5810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4A463E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4A463E"/>
                </a:solidFill>
                <a:latin typeface="Nimbus Sans"/>
                <a:ea typeface="Nimbus Sans"/>
                <a:cs typeface="Nimbus Sans"/>
              </a:rPr>
              <a:t>Global coordination, client-ready storytelling, high-touch service, and destination-partner collaboration.</a:t>
            </a:r>
          </a:p>
        </p:txBody>
      </p:sp>
      <p:sp>
        <p:nvSpPr>
          <p:cNvPr id="13" name="ops-close">
            <a:extLst xmlns:a="http://schemas.openxmlformats.org/drawingml/2006/main">
              <a:ext uri="{FF2B5EF4-FFF2-40B4-BE49-F238E27FC236}">
                <a16:creationId xmlns:a16="http://schemas.microsoft.com/office/drawing/2014/main" id="{46947955-204E-4B80-8AB5-3040970CD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950" b="0" i="1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950" b="0" i="1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People feel the experience. Strong operations make it possible.</a:t>
            </a:r>
          </a:p>
        </p:txBody>
      </p:sp>
      <p:sp>
        <p:nvSpPr>
          <p:cNvPr id="14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CFF9AA44-C844-4CD7-854E-A85D9ED0D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53333"/>
              </a:srgbClr>
            </a:solidFill>
            <a:prstDash val="solid"/>
          </a:ln>
        </p:spPr>
      </p:sp>
      <p:sp>
        <p:nvSpPr>
          <p:cNvPr id="15" name="footer-name-7">
            <a:extLst xmlns:a="http://schemas.openxmlformats.org/drawingml/2006/main">
              <a:ext uri="{FF2B5EF4-FFF2-40B4-BE49-F238E27FC236}">
                <a16:creationId xmlns:a16="http://schemas.microsoft.com/office/drawing/2014/main" id="{D42C18D2-15CC-4E7A-B5F2-089C5A6C4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16" name="footer-number-7">
            <a:extLst xmlns:a="http://schemas.openxmlformats.org/drawingml/2006/main">
              <a:ext uri="{FF2B5EF4-FFF2-40B4-BE49-F238E27FC236}">
                <a16:creationId xmlns:a16="http://schemas.microsoft.com/office/drawing/2014/main" id="{1960C9E1-2485-4298-8EA7-E4C0EE975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9334726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EE9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15477525-BB8B-4FAC-982E-36A399D71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6D6558"/>
                </a:solidFill>
                <a:latin typeface="Nimbus Sans"/>
                <a:ea typeface="Nimbus Sans"/>
                <a:cs typeface="Nimbus Sans"/>
              </a:rPr>
              <a:t>07 · RELATIONSHIP BUILDING</a:t>
            </a:r>
          </a:p>
        </p:txBody>
      </p:sp>
      <p:sp>
        <p:nvSpPr>
          <p:cNvPr id="2" name="relationship-title">
            <a:extLst xmlns:a="http://schemas.openxmlformats.org/drawingml/2006/main">
              <a:ext uri="{FF2B5EF4-FFF2-40B4-BE49-F238E27FC236}">
                <a16:creationId xmlns:a16="http://schemas.microsoft.com/office/drawing/2014/main" id="{458F8B3E-9990-455C-8535-98FE9FBAA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7810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9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900" b="0" i="0">
                <a:solidFill>
                  <a:srgbClr val="171611"/>
                </a:solidFill>
                <a:latin typeface="Bitstream Charter"/>
                <a:ea typeface="Bitstream Charter"/>
                <a:cs typeface="Bitstream Charter"/>
              </a:rPr>
              <a:t>My value is relational.</a:t>
            </a:r>
          </a:p>
        </p:txBody>
      </p:sp>
      <p:sp>
        <p:nvSpPr>
          <p:cNvPr id="3" name="relationship-intro">
            <a:extLst xmlns:a="http://schemas.openxmlformats.org/drawingml/2006/main">
              <a:ext uri="{FF2B5EF4-FFF2-40B4-BE49-F238E27FC236}">
                <a16:creationId xmlns:a16="http://schemas.microsoft.com/office/drawing/2014/main" id="{AB88BC3F-7DDA-426C-A6D3-A58B7826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62125"/>
            <a:ext cx="7334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5F594E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 i="0">
                <a:solidFill>
                  <a:srgbClr val="5F594E"/>
                </a:solidFill>
                <a:latin typeface="Nimbus Sans"/>
                <a:ea typeface="Nimbus Sans"/>
                <a:cs typeface="Nimbus Sans"/>
              </a:rPr>
              <a:t>The work begins before the pitch and continues after the introduction.</a:t>
            </a:r>
          </a:p>
        </p:txBody>
      </p:sp>
      <p:sp>
        <p:nvSpPr>
          <p:cNvPr id="4" name="relationship-number-0">
            <a:extLst xmlns:a="http://schemas.openxmlformats.org/drawingml/2006/main">
              <a:ext uri="{FF2B5EF4-FFF2-40B4-BE49-F238E27FC236}">
                <a16:creationId xmlns:a16="http://schemas.microsoft.com/office/drawing/2014/main" id="{5470CE8F-39E4-425A-8DBF-DE865728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5" name="relationship-verb-0">
            <a:extLst xmlns:a="http://schemas.openxmlformats.org/drawingml/2006/main">
              <a:ext uri="{FF2B5EF4-FFF2-40B4-BE49-F238E27FC236}">
                <a16:creationId xmlns:a16="http://schemas.microsoft.com/office/drawing/2014/main" id="{8BAC9ED5-E0EF-44CC-A777-030FB52F9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098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LISTEN</a:t>
            </a:r>
          </a:p>
        </p:txBody>
      </p:sp>
      <p:sp>
        <p:nvSpPr>
          <p:cNvPr id="6" name="relationship-copy-0">
            <a:extLst xmlns:a="http://schemas.openxmlformats.org/drawingml/2006/main">
              <a:ext uri="{FF2B5EF4-FFF2-40B4-BE49-F238E27FC236}">
                <a16:creationId xmlns:a16="http://schemas.microsoft.com/office/drawing/2014/main" id="{5A1B2928-C1C9-4654-882F-8C22C1BF6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6479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Understand what matters beneath the surface.</a:t>
            </a:r>
          </a:p>
        </p:txBody>
      </p:sp>
      <p:sp>
        <p:nvSpPr>
          <p:cNvPr id="7" name="relationship-rule-0">
            <a:extLst xmlns:a="http://schemas.openxmlformats.org/drawingml/2006/main">
              <a:ext uri="{FF2B5EF4-FFF2-40B4-BE49-F238E27FC236}">
                <a16:creationId xmlns:a16="http://schemas.microsoft.com/office/drawing/2014/main" id="{3D099A17-93C5-4018-9B1A-2BA8E92A2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95625"/>
            <a:ext cx="9010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20000"/>
              </a:srgbClr>
            </a:solidFill>
            <a:prstDash val="solid"/>
          </a:ln>
        </p:spPr>
      </p:sp>
      <p:sp>
        <p:nvSpPr>
          <p:cNvPr id="8" name="relationship-number-1">
            <a:extLst xmlns:a="http://schemas.openxmlformats.org/drawingml/2006/main">
              <a:ext uri="{FF2B5EF4-FFF2-40B4-BE49-F238E27FC236}">
                <a16:creationId xmlns:a16="http://schemas.microsoft.com/office/drawing/2014/main" id="{ACFECE6E-3D90-4787-A96B-28658C570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9" name="relationship-verb-1">
            <a:extLst xmlns:a="http://schemas.openxmlformats.org/drawingml/2006/main">
              <a:ext uri="{FF2B5EF4-FFF2-40B4-BE49-F238E27FC236}">
                <a16:creationId xmlns:a16="http://schemas.microsoft.com/office/drawing/2014/main" id="{FB75984F-B24D-4840-BF22-F6F30ABC5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909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CONNECT</a:t>
            </a:r>
          </a:p>
        </p:txBody>
      </p:sp>
      <p:sp>
        <p:nvSpPr>
          <p:cNvPr id="10" name="relationship-copy-1">
            <a:extLst xmlns:a="http://schemas.openxmlformats.org/drawingml/2006/main">
              <a:ext uri="{FF2B5EF4-FFF2-40B4-BE49-F238E27FC236}">
                <a16:creationId xmlns:a16="http://schemas.microsoft.com/office/drawing/2014/main" id="{922B9E63-36FB-4061-B7F8-63900CEC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42900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Recognize the right people, ideas, and energy.</a:t>
            </a:r>
          </a:p>
        </p:txBody>
      </p:sp>
      <p:sp>
        <p:nvSpPr>
          <p:cNvPr id="11" name="relationship-rule-1">
            <a:extLst xmlns:a="http://schemas.openxmlformats.org/drawingml/2006/main">
              <a:ext uri="{FF2B5EF4-FFF2-40B4-BE49-F238E27FC236}">
                <a16:creationId xmlns:a16="http://schemas.microsoft.com/office/drawing/2014/main" id="{3D827B8B-39CB-4402-BED2-E0138F124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76675"/>
            <a:ext cx="9010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20000"/>
              </a:srgbClr>
            </a:solidFill>
            <a:prstDash val="solid"/>
          </a:ln>
        </p:spPr>
      </p:sp>
      <p:sp>
        <p:nvSpPr>
          <p:cNvPr id="12" name="relationship-number-2">
            <a:extLst xmlns:a="http://schemas.openxmlformats.org/drawingml/2006/main">
              <a:ext uri="{FF2B5EF4-FFF2-40B4-BE49-F238E27FC236}">
                <a16:creationId xmlns:a16="http://schemas.microsoft.com/office/drawing/2014/main" id="{53145CF3-ED75-4F1A-B79A-FC221877B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3" name="relationship-verb-2">
            <a:extLst xmlns:a="http://schemas.openxmlformats.org/drawingml/2006/main">
              <a:ext uri="{FF2B5EF4-FFF2-40B4-BE49-F238E27FC236}">
                <a16:creationId xmlns:a16="http://schemas.microsoft.com/office/drawing/2014/main" id="{D2D1ED3E-2225-4F92-8774-63A1C169A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719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BUILD TRUST</a:t>
            </a:r>
          </a:p>
        </p:txBody>
      </p:sp>
      <p:sp>
        <p:nvSpPr>
          <p:cNvPr id="14" name="relationship-copy-2">
            <a:extLst xmlns:a="http://schemas.openxmlformats.org/drawingml/2006/main">
              <a:ext uri="{FF2B5EF4-FFF2-40B4-BE49-F238E27FC236}">
                <a16:creationId xmlns:a16="http://schemas.microsoft.com/office/drawing/2014/main" id="{7D0EAD9B-9C6A-4C85-9243-94B5C4D9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2100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Communicate with clarity, care, and integrity.</a:t>
            </a:r>
          </a:p>
        </p:txBody>
      </p:sp>
      <p:sp>
        <p:nvSpPr>
          <p:cNvPr id="15" name="relationship-rule-2">
            <a:extLst xmlns:a="http://schemas.openxmlformats.org/drawingml/2006/main">
              <a:ext uri="{FF2B5EF4-FFF2-40B4-BE49-F238E27FC236}">
                <a16:creationId xmlns:a16="http://schemas.microsoft.com/office/drawing/2014/main" id="{A844808C-C96C-4670-B495-A288C0AE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57725"/>
            <a:ext cx="9010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20000"/>
              </a:srgbClr>
            </a:solidFill>
            <a:prstDash val="solid"/>
          </a:ln>
        </p:spPr>
      </p:sp>
      <p:sp>
        <p:nvSpPr>
          <p:cNvPr id="16" name="relationship-number-3">
            <a:extLst xmlns:a="http://schemas.openxmlformats.org/drawingml/2006/main">
              <a:ext uri="{FF2B5EF4-FFF2-40B4-BE49-F238E27FC236}">
                <a16:creationId xmlns:a16="http://schemas.microsoft.com/office/drawing/2014/main" id="{27EF4E59-86BA-4E42-9036-63F43A6B5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17" name="relationship-verb-3">
            <a:extLst xmlns:a="http://schemas.openxmlformats.org/drawingml/2006/main">
              <a:ext uri="{FF2B5EF4-FFF2-40B4-BE49-F238E27FC236}">
                <a16:creationId xmlns:a16="http://schemas.microsoft.com/office/drawing/2014/main" id="{D5BD7022-F359-455C-ABB0-176885062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530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FOLLOW THROUGH</a:t>
            </a:r>
          </a:p>
        </p:txBody>
      </p:sp>
      <p:sp>
        <p:nvSpPr>
          <p:cNvPr id="18" name="relationship-copy-3">
            <a:extLst xmlns:a="http://schemas.openxmlformats.org/drawingml/2006/main">
              <a:ext uri="{FF2B5EF4-FFF2-40B4-BE49-F238E27FC236}">
                <a16:creationId xmlns:a16="http://schemas.microsoft.com/office/drawing/2014/main" id="{25A8DECB-63C7-464F-AC39-EAAE14C4F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99110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 i="0">
                <a:solidFill>
                  <a:srgbClr val="4A463E"/>
                </a:solidFill>
                <a:latin typeface="Bitstream Charter"/>
                <a:ea typeface="Bitstream Charter"/>
                <a:cs typeface="Bitstream Charter"/>
              </a:rPr>
              <a:t>Turn good conversations into meaningful movement.</a:t>
            </a:r>
          </a:p>
        </p:txBody>
      </p:sp>
      <p:sp>
        <p:nvSpPr>
          <p:cNvPr id="19" name="relationship-rule-3">
            <a:extLst xmlns:a="http://schemas.openxmlformats.org/drawingml/2006/main">
              <a:ext uri="{FF2B5EF4-FFF2-40B4-BE49-F238E27FC236}">
                <a16:creationId xmlns:a16="http://schemas.microsoft.com/office/drawing/2014/main" id="{1F9FFF68-BE7D-4A95-98C4-4CEDA10E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38775"/>
            <a:ext cx="9010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20000"/>
              </a:srgbClr>
            </a:solidFill>
            <a:prstDash val="solid"/>
          </a:ln>
        </p:spPr>
      </p:sp>
      <p:sp>
        <p:nvSpPr>
          <p:cNvPr id="20" name="relationship-statement">
            <a:extLst xmlns:a="http://schemas.openxmlformats.org/drawingml/2006/main">
              <a:ext uri="{FF2B5EF4-FFF2-40B4-BE49-F238E27FC236}">
                <a16:creationId xmlns:a16="http://schemas.microsoft.com/office/drawing/2014/main" id="{124EB8E9-6394-4A2B-B10B-5109C49A1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742950"/>
            <a:ext cx="1628775" cy="516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78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relationship-statement-copy">
            <a:extLst xmlns:a="http://schemas.openxmlformats.org/drawingml/2006/main">
              <a:ext uri="{FF2B5EF4-FFF2-40B4-BE49-F238E27FC236}">
                <a16:creationId xmlns:a16="http://schemas.microsoft.com/office/drawing/2014/main" id="{15036B96-9E5B-4251-8E8F-7F09E4668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333625"/>
            <a:ext cx="15049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RELATIONSHIPS</a:t>
            </a:r>
          </a:p>
          <a:p xmlns:a="http://schemas.openxmlformats.org/drawingml/2006/main">
            <a:pPr algn="ctr">
              <a:buNone/>
              <a:defRPr sz="105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OVER</a:t>
            </a:r>
          </a:p>
          <a:p xmlns:a="http://schemas.openxmlformats.org/drawingml/2006/main">
            <a:pPr algn="ctr">
              <a:buNone/>
              <a:defRPr sz="105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 i="0">
                <a:solidFill>
                  <a:srgbClr val="171611"/>
                </a:solidFill>
                <a:latin typeface="Nimbus Sans"/>
                <a:ea typeface="Nimbus Sans"/>
                <a:cs typeface="Nimbus Sans"/>
              </a:rPr>
              <a:t>TRANSACTIONS</a:t>
            </a:r>
          </a:p>
        </p:txBody>
      </p:sp>
      <p:sp>
        <p:nvSpPr>
          <p:cNvPr id="22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DB34F628-20B4-4908-BBF5-1714B874A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611">
                <a:alpha val="53333"/>
              </a:srgbClr>
            </a:solidFill>
            <a:prstDash val="solid"/>
          </a:ln>
        </p:spPr>
      </p:sp>
      <p:sp>
        <p:nvSpPr>
          <p:cNvPr id="23" name="footer-name-8">
            <a:extLst xmlns:a="http://schemas.openxmlformats.org/drawingml/2006/main">
              <a:ext uri="{FF2B5EF4-FFF2-40B4-BE49-F238E27FC236}">
                <a16:creationId xmlns:a16="http://schemas.microsoft.com/office/drawing/2014/main" id="{E083872B-9944-4759-9DA0-BD0B3AF5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24" name="footer-number-8">
            <a:extLst xmlns:a="http://schemas.openxmlformats.org/drawingml/2006/main">
              <a:ext uri="{FF2B5EF4-FFF2-40B4-BE49-F238E27FC236}">
                <a16:creationId xmlns:a16="http://schemas.microsoft.com/office/drawing/2014/main" id="{913564FC-8773-4A62-89D3-A018B4207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171611">
                    <a:alpha val="53333"/>
                  </a:srgbClr>
                </a:solidFill>
                <a:latin typeface="Nimbus Sans"/>
                <a:ea typeface="Nimbus Sans"/>
                <a:cs typeface="Nimbus San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316936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62B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3DAC13BB-3B1F-45D1-97BF-9A3E3B3C5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D6A27E"/>
                </a:solidFill>
                <a:latin typeface="Nimbus Sans"/>
                <a:ea typeface="Nimbus Sans"/>
                <a:cs typeface="Nimbus Sans"/>
              </a:rPr>
              <a:t>08 · WHERE I CREATE VALUE NEXT</a:t>
            </a:r>
          </a:p>
        </p:txBody>
      </p:sp>
      <p:sp>
        <p:nvSpPr>
          <p:cNvPr id="2" name="paths-title">
            <a:extLst xmlns:a="http://schemas.openxmlformats.org/drawingml/2006/main">
              <a:ext uri="{FF2B5EF4-FFF2-40B4-BE49-F238E27FC236}">
                <a16:creationId xmlns:a16="http://schemas.microsoft.com/office/drawing/2014/main" id="{FEDCDF89-EC1D-4F44-943A-3BE7F3F16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9048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90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90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Two paths. One contribution.</a:t>
            </a:r>
          </a:p>
        </p:txBody>
      </p:sp>
      <p:sp>
        <p:nvSpPr>
          <p:cNvPr id="3" name="paths-intro">
            <a:extLst xmlns:a="http://schemas.openxmlformats.org/drawingml/2006/main">
              <a:ext uri="{FF2B5EF4-FFF2-40B4-BE49-F238E27FC236}">
                <a16:creationId xmlns:a16="http://schemas.microsoft.com/office/drawing/2014/main" id="{254732D4-0CE7-41D2-9B33-A4873B95F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876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50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Whether I am inside the experience or building the relationships around it, I help people feel connected to the purpose.</a:t>
            </a:r>
          </a:p>
        </p:txBody>
      </p:sp>
      <p:sp>
        <p:nvSpPr>
          <p:cNvPr id="4" name="paths-divider">
            <a:extLst xmlns:a="http://schemas.openxmlformats.org/drawingml/2006/main">
              <a:ext uri="{FF2B5EF4-FFF2-40B4-BE49-F238E27FC236}">
                <a16:creationId xmlns:a16="http://schemas.microsoft.com/office/drawing/2014/main" id="{BB361768-56BF-44C2-9428-D16A528E8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67000"/>
            <a:ext cx="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26667"/>
              </a:srgbClr>
            </a:solidFill>
            <a:prstDash val="solid"/>
          </a:ln>
        </p:spPr>
      </p:sp>
      <p:sp>
        <p:nvSpPr>
          <p:cNvPr id="5" name="path-number-0">
            <a:extLst xmlns:a="http://schemas.openxmlformats.org/drawingml/2006/main">
              <a:ext uri="{FF2B5EF4-FFF2-40B4-BE49-F238E27FC236}">
                <a16:creationId xmlns:a16="http://schemas.microsoft.com/office/drawing/2014/main" id="{8D96BBF7-E1C6-469E-9391-C6FA9A162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6" name="path-title-0">
            <a:extLst xmlns:a="http://schemas.openxmlformats.org/drawingml/2006/main">
              <a:ext uri="{FF2B5EF4-FFF2-40B4-BE49-F238E27FC236}">
                <a16:creationId xmlns:a16="http://schemas.microsoft.com/office/drawing/2014/main" id="{7BD20597-AFE4-42ED-A446-7F80EE5F1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0400"/>
            <a:ext cx="4286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Retreats &amp;</a:t>
            </a:r>
          </a:p>
          <a:p xmlns:a="http://schemas.openxmlformats.org/drawingml/2006/main">
            <a:pPr algn="l">
              <a:buNone/>
              <a:def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facilitation</a:t>
            </a:r>
          </a:p>
        </p:txBody>
      </p:sp>
      <p:sp>
        <p:nvSpPr>
          <p:cNvPr id="7" name="path-copy-0">
            <a:extLst xmlns:a="http://schemas.openxmlformats.org/drawingml/2006/main">
              <a:ext uri="{FF2B5EF4-FFF2-40B4-BE49-F238E27FC236}">
                <a16:creationId xmlns:a16="http://schemas.microsoft.com/office/drawing/2014/main" id="{662684F2-124D-40ED-8944-B57865620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48175"/>
            <a:ext cx="4572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Hold meaningful spaces, shape the guest journey, collaborate with facilitators, and bring emotional range to global retreats.</a:t>
            </a:r>
          </a:p>
        </p:txBody>
      </p:sp>
      <p:sp>
        <p:nvSpPr>
          <p:cNvPr id="8" name="path-close-0">
            <a:extLst xmlns:a="http://schemas.openxmlformats.org/drawingml/2006/main">
              <a:ext uri="{FF2B5EF4-FFF2-40B4-BE49-F238E27FC236}">
                <a16:creationId xmlns:a16="http://schemas.microsoft.com/office/drawing/2014/main" id="{7F0E2714-D5EC-4A5F-9890-B7687096F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IN THE ROOM</a:t>
            </a:r>
          </a:p>
        </p:txBody>
      </p:sp>
      <p:sp>
        <p:nvSpPr>
          <p:cNvPr id="9" name="path-number-1">
            <a:extLst xmlns:a="http://schemas.openxmlformats.org/drawingml/2006/main">
              <a:ext uri="{FF2B5EF4-FFF2-40B4-BE49-F238E27FC236}">
                <a16:creationId xmlns:a16="http://schemas.microsoft.com/office/drawing/2014/main" id="{96115EF8-F6B3-4948-B794-4F935BB42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813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825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0" name="path-title-1">
            <a:extLst xmlns:a="http://schemas.openxmlformats.org/drawingml/2006/main">
              <a:ext uri="{FF2B5EF4-FFF2-40B4-BE49-F238E27FC236}">
                <a16:creationId xmlns:a16="http://schemas.microsoft.com/office/drawing/2014/main" id="{918EA80B-704F-440F-B096-35AE7F5DB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00400"/>
            <a:ext cx="4286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Partnerships &amp;</a:t>
            </a:r>
          </a:p>
          <a:p xmlns:a="http://schemas.openxmlformats.org/drawingml/2006/main">
            <a:pPr algn="l">
              <a:buNone/>
              <a:def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850" b="0" i="0">
                <a:solidFill>
                  <a:srgbClr val="F5F0E5"/>
                </a:solidFill>
                <a:latin typeface="Bitstream Charter"/>
                <a:ea typeface="Bitstream Charter"/>
                <a:cs typeface="Bitstream Charter"/>
              </a:rPr>
              <a:t>relationships</a:t>
            </a:r>
          </a:p>
        </p:txBody>
      </p:sp>
      <p:sp>
        <p:nvSpPr>
          <p:cNvPr id="11" name="path-copy-1">
            <a:extLst xmlns:a="http://schemas.openxmlformats.org/drawingml/2006/main">
              <a:ext uri="{FF2B5EF4-FFF2-40B4-BE49-F238E27FC236}">
                <a16:creationId xmlns:a16="http://schemas.microsoft.com/office/drawing/2014/main" id="{79EBBC31-2E2B-47C3-A17E-9A5EF84B8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448175"/>
            <a:ext cx="4572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350" b="0" i="0">
                <a:solidFill>
                  <a:srgbClr val="EEE9DD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Open doors, cultivate aligned partners, represent the vision with integrity, and help turn relationships into sustainable growth.</a:t>
            </a:r>
          </a:p>
        </p:txBody>
      </p:sp>
      <p:sp>
        <p:nvSpPr>
          <p:cNvPr id="12" name="path-close-1">
            <a:extLst xmlns:a="http://schemas.openxmlformats.org/drawingml/2006/main">
              <a:ext uri="{FF2B5EF4-FFF2-40B4-BE49-F238E27FC236}">
                <a16:creationId xmlns:a16="http://schemas.microsoft.com/office/drawing/2014/main" id="{38D4811A-2B6B-416B-A9F6-4A2004503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150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defRPr>
            </a:pPr>
            <a:r>
              <a:rPr sz="750" b="1" i="0">
                <a:solidFill>
                  <a:srgbClr val="C87848"/>
                </a:solidFill>
                <a:latin typeface="Nimbus Sans"/>
                <a:ea typeface="Nimbus Sans"/>
                <a:cs typeface="Nimbus Sans"/>
              </a:rPr>
              <a:t>AROUND THE EXPERIENCE</a:t>
            </a:r>
          </a:p>
        </p:txBody>
      </p:sp>
      <p:sp>
        <p:nvSpPr>
          <p:cNvPr id="13" name="footer-rule-9">
            <a:extLst xmlns:a="http://schemas.openxmlformats.org/drawingml/2006/main">
              <a:ext uri="{FF2B5EF4-FFF2-40B4-BE49-F238E27FC236}">
                <a16:creationId xmlns:a16="http://schemas.microsoft.com/office/drawing/2014/main" id="{348FF9D9-F0E0-414A-8397-36B375493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EE9DD">
                <a:alpha val="60000"/>
              </a:srgbClr>
            </a:solidFill>
            <a:prstDash val="solid"/>
          </a:ln>
        </p:spPr>
      </p:sp>
      <p:sp>
        <p:nvSpPr>
          <p:cNvPr id="14" name="footer-name-9">
            <a:extLst xmlns:a="http://schemas.openxmlformats.org/drawingml/2006/main">
              <a:ext uri="{FF2B5EF4-FFF2-40B4-BE49-F238E27FC236}">
                <a16:creationId xmlns:a16="http://schemas.microsoft.com/office/drawing/2014/main" id="{0017DAE6-FC32-4D34-890D-2AD213016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53200"/>
            <a:ext cx="3048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ZIYAN POPATIA</a:t>
            </a:r>
          </a:p>
        </p:txBody>
      </p:sp>
      <p:sp>
        <p:nvSpPr>
          <p:cNvPr id="15" name="footer-number-9">
            <a:extLst xmlns:a="http://schemas.openxmlformats.org/drawingml/2006/main">
              <a:ext uri="{FF2B5EF4-FFF2-40B4-BE49-F238E27FC236}">
                <a16:creationId xmlns:a16="http://schemas.microsoft.com/office/drawing/2014/main" id="{ACAA488A-4E5C-4A44-87D3-8CBFE84B6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53200"/>
            <a:ext cx="723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675" b="1" i="0">
                <a:solidFill>
                  <a:srgbClr val="EEE9DD">
                    <a:alpha val="60000"/>
                  </a:srgbClr>
                </a:solidFill>
                <a:latin typeface="Nimbus Sans"/>
                <a:ea typeface="Nimbus Sans"/>
                <a:cs typeface="Nimbus San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975380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2026-07-31T02:25:28.5470000Z</dcterms:created>
  <dcterms:modified xsi:type="dcterms:W3CDTF">2026-07-31T02:25:28.5470000Z</dcterms:modified>
</coreProperties>
</file>